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258" r:id="rId3"/>
    <p:sldId id="259" r:id="rId4"/>
    <p:sldId id="270" r:id="rId5"/>
    <p:sldId id="271" r:id="rId6"/>
    <p:sldId id="272" r:id="rId7"/>
    <p:sldId id="273" r:id="rId8"/>
    <p:sldId id="268" r:id="rId9"/>
    <p:sldId id="274" r:id="rId10"/>
    <p:sldId id="269" r:id="rId11"/>
    <p:sldId id="275" r:id="rId12"/>
    <p:sldId id="260" r:id="rId13"/>
    <p:sldId id="261" r:id="rId14"/>
    <p:sldId id="262" r:id="rId15"/>
    <p:sldId id="263" r:id="rId16"/>
    <p:sldId id="276" r:id="rId17"/>
  </p:sldIdLst>
  <p:sldSz cx="12192000" cy="6858000"/>
  <p:notesSz cx="6858000" cy="9144000"/>
  <p:defaultText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6" d="100"/>
          <a:sy n="66" d="100"/>
        </p:scale>
        <p:origin x="84" y="4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252203-596B-4E41-A32C-F4BBDC0FE151}"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s-DO"/>
        </a:p>
      </dgm:t>
    </dgm:pt>
    <dgm:pt modelId="{1A679148-958D-487B-A96B-1D178E4493F1}" type="pres">
      <dgm:prSet presAssocID="{D8252203-596B-4E41-A32C-F4BBDC0FE151}" presName="Name0" presStyleCnt="0">
        <dgm:presLayoutVars>
          <dgm:chMax/>
          <dgm:chPref val="3"/>
          <dgm:dir/>
          <dgm:animOne val="branch"/>
          <dgm:animLvl val="lvl"/>
        </dgm:presLayoutVars>
      </dgm:prSet>
      <dgm:spPr/>
    </dgm:pt>
  </dgm:ptLst>
  <dgm:cxnLst>
    <dgm:cxn modelId="{93E39E71-BDC0-4F5A-90E1-86E2B10C3A0F}" type="presOf" srcId="{D8252203-596B-4E41-A32C-F4BBDC0FE151}" destId="{1A679148-958D-487B-A96B-1D178E4493F1}" srcOrd="0"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06DBA8-14DB-4374-B230-D8D8FC9BAD24}" type="datetimeFigureOut">
              <a:rPr lang="en-US" smtClean="0"/>
              <a:t>12/30/2023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8A82B2-0909-4AD8-8549-BB71904A7AA9}" type="slidenum">
              <a:rPr lang="en-US" smtClean="0"/>
              <a:t>‹#›</a:t>
            </a:fld>
            <a:endParaRPr lang="en-US"/>
          </a:p>
        </p:txBody>
      </p:sp>
    </p:spTree>
    <p:extLst>
      <p:ext uri="{BB962C8B-B14F-4D97-AF65-F5344CB8AC3E}">
        <p14:creationId xmlns:p14="http://schemas.microsoft.com/office/powerpoint/2010/main" val="185367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DO" dirty="0"/>
          </a:p>
        </p:txBody>
      </p:sp>
      <p:sp>
        <p:nvSpPr>
          <p:cNvPr id="4" name="Slide Number Placeholder 3"/>
          <p:cNvSpPr>
            <a:spLocks noGrp="1"/>
          </p:cNvSpPr>
          <p:nvPr>
            <p:ph type="sldNum" sz="quarter" idx="5"/>
          </p:nvPr>
        </p:nvSpPr>
        <p:spPr/>
        <p:txBody>
          <a:bodyPr/>
          <a:lstStyle/>
          <a:p>
            <a:fld id="{5E8C15C5-0688-5345-99FC-721E08AD15D5}" type="slidenum">
              <a:rPr lang="en-US" smtClean="0"/>
              <a:t>7</a:t>
            </a:fld>
            <a:endParaRPr lang="en-US" dirty="0"/>
          </a:p>
        </p:txBody>
      </p:sp>
    </p:spTree>
    <p:extLst>
      <p:ext uri="{BB962C8B-B14F-4D97-AF65-F5344CB8AC3E}">
        <p14:creationId xmlns:p14="http://schemas.microsoft.com/office/powerpoint/2010/main" val="3481335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3CCDE-B02A-444B-99DF-B02EE81D8F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DO"/>
          </a:p>
        </p:txBody>
      </p:sp>
      <p:sp>
        <p:nvSpPr>
          <p:cNvPr id="3" name="Subtitle 2">
            <a:extLst>
              <a:ext uri="{FF2B5EF4-FFF2-40B4-BE49-F238E27FC236}">
                <a16:creationId xmlns:a16="http://schemas.microsoft.com/office/drawing/2014/main" id="{3C6EE68C-CA55-447E-8105-35BFBED71E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DO"/>
          </a:p>
        </p:txBody>
      </p:sp>
      <p:sp>
        <p:nvSpPr>
          <p:cNvPr id="4" name="Date Placeholder 3">
            <a:extLst>
              <a:ext uri="{FF2B5EF4-FFF2-40B4-BE49-F238E27FC236}">
                <a16:creationId xmlns:a16="http://schemas.microsoft.com/office/drawing/2014/main" id="{74C7C96E-52FD-4B44-BCB6-063BC9D6D3CA}"/>
              </a:ext>
            </a:extLst>
          </p:cNvPr>
          <p:cNvSpPr>
            <a:spLocks noGrp="1"/>
          </p:cNvSpPr>
          <p:nvPr>
            <p:ph type="dt" sz="half" idx="10"/>
          </p:nvPr>
        </p:nvSpPr>
        <p:spPr/>
        <p:txBody>
          <a:bodyPr/>
          <a:lstStyle/>
          <a:p>
            <a:fld id="{9B3479B0-1D0A-442E-BB3D-E5A2CED9F85A}" type="datetimeFigureOut">
              <a:rPr lang="es-DO" smtClean="0"/>
              <a:t>30/12/2023</a:t>
            </a:fld>
            <a:endParaRPr lang="es-DO" dirty="0"/>
          </a:p>
        </p:txBody>
      </p:sp>
      <p:sp>
        <p:nvSpPr>
          <p:cNvPr id="5" name="Footer Placeholder 4">
            <a:extLst>
              <a:ext uri="{FF2B5EF4-FFF2-40B4-BE49-F238E27FC236}">
                <a16:creationId xmlns:a16="http://schemas.microsoft.com/office/drawing/2014/main" id="{A28515AE-C23B-4C00-812C-4D819EB8E2E2}"/>
              </a:ext>
            </a:extLst>
          </p:cNvPr>
          <p:cNvSpPr>
            <a:spLocks noGrp="1"/>
          </p:cNvSpPr>
          <p:nvPr>
            <p:ph type="ftr" sz="quarter" idx="11"/>
          </p:nvPr>
        </p:nvSpPr>
        <p:spPr/>
        <p:txBody>
          <a:bodyPr/>
          <a:lstStyle/>
          <a:p>
            <a:endParaRPr lang="es-DO" dirty="0"/>
          </a:p>
        </p:txBody>
      </p:sp>
      <p:sp>
        <p:nvSpPr>
          <p:cNvPr id="6" name="Slide Number Placeholder 5">
            <a:extLst>
              <a:ext uri="{FF2B5EF4-FFF2-40B4-BE49-F238E27FC236}">
                <a16:creationId xmlns:a16="http://schemas.microsoft.com/office/drawing/2014/main" id="{9E109DC5-2857-4416-A183-C4BEE21B6C86}"/>
              </a:ext>
            </a:extLst>
          </p:cNvPr>
          <p:cNvSpPr>
            <a:spLocks noGrp="1"/>
          </p:cNvSpPr>
          <p:nvPr>
            <p:ph type="sldNum" sz="quarter" idx="12"/>
          </p:nvPr>
        </p:nvSpPr>
        <p:spPr/>
        <p:txBody>
          <a:bodyPr/>
          <a:lstStyle/>
          <a:p>
            <a:fld id="{1D96F9DC-726E-4031-B599-08B354EC534C}" type="slidenum">
              <a:rPr lang="es-DO" smtClean="0"/>
              <a:t>‹#›</a:t>
            </a:fld>
            <a:endParaRPr lang="es-DO" dirty="0"/>
          </a:p>
        </p:txBody>
      </p:sp>
    </p:spTree>
    <p:extLst>
      <p:ext uri="{BB962C8B-B14F-4D97-AF65-F5344CB8AC3E}">
        <p14:creationId xmlns:p14="http://schemas.microsoft.com/office/powerpoint/2010/main" val="737437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29E83-95C8-4E4F-8F17-0FF983545F1C}"/>
              </a:ext>
            </a:extLst>
          </p:cNvPr>
          <p:cNvSpPr>
            <a:spLocks noGrp="1"/>
          </p:cNvSpPr>
          <p:nvPr>
            <p:ph type="title"/>
          </p:nvPr>
        </p:nvSpPr>
        <p:spPr/>
        <p:txBody>
          <a:bodyPr/>
          <a:lstStyle/>
          <a:p>
            <a:r>
              <a:rPr lang="en-US"/>
              <a:t>Click to edit Master title style</a:t>
            </a:r>
            <a:endParaRPr lang="es-DO"/>
          </a:p>
        </p:txBody>
      </p:sp>
      <p:sp>
        <p:nvSpPr>
          <p:cNvPr id="3" name="Vertical Text Placeholder 2">
            <a:extLst>
              <a:ext uri="{FF2B5EF4-FFF2-40B4-BE49-F238E27FC236}">
                <a16:creationId xmlns:a16="http://schemas.microsoft.com/office/drawing/2014/main" id="{ED2EA35A-0CA9-43A8-A73F-5E4099217A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DO"/>
          </a:p>
        </p:txBody>
      </p:sp>
      <p:sp>
        <p:nvSpPr>
          <p:cNvPr id="4" name="Date Placeholder 3">
            <a:extLst>
              <a:ext uri="{FF2B5EF4-FFF2-40B4-BE49-F238E27FC236}">
                <a16:creationId xmlns:a16="http://schemas.microsoft.com/office/drawing/2014/main" id="{9CD8FF30-24AD-41A2-8D97-2CB8B7B682EA}"/>
              </a:ext>
            </a:extLst>
          </p:cNvPr>
          <p:cNvSpPr>
            <a:spLocks noGrp="1"/>
          </p:cNvSpPr>
          <p:nvPr>
            <p:ph type="dt" sz="half" idx="10"/>
          </p:nvPr>
        </p:nvSpPr>
        <p:spPr/>
        <p:txBody>
          <a:bodyPr/>
          <a:lstStyle/>
          <a:p>
            <a:fld id="{9B3479B0-1D0A-442E-BB3D-E5A2CED9F85A}" type="datetimeFigureOut">
              <a:rPr lang="es-DO" smtClean="0"/>
              <a:t>30/12/2023</a:t>
            </a:fld>
            <a:endParaRPr lang="es-DO" dirty="0"/>
          </a:p>
        </p:txBody>
      </p:sp>
      <p:sp>
        <p:nvSpPr>
          <p:cNvPr id="5" name="Footer Placeholder 4">
            <a:extLst>
              <a:ext uri="{FF2B5EF4-FFF2-40B4-BE49-F238E27FC236}">
                <a16:creationId xmlns:a16="http://schemas.microsoft.com/office/drawing/2014/main" id="{325C8B3A-B153-434E-98B4-BD677ABEF66F}"/>
              </a:ext>
            </a:extLst>
          </p:cNvPr>
          <p:cNvSpPr>
            <a:spLocks noGrp="1"/>
          </p:cNvSpPr>
          <p:nvPr>
            <p:ph type="ftr" sz="quarter" idx="11"/>
          </p:nvPr>
        </p:nvSpPr>
        <p:spPr/>
        <p:txBody>
          <a:bodyPr/>
          <a:lstStyle/>
          <a:p>
            <a:endParaRPr lang="es-DO" dirty="0"/>
          </a:p>
        </p:txBody>
      </p:sp>
      <p:sp>
        <p:nvSpPr>
          <p:cNvPr id="6" name="Slide Number Placeholder 5">
            <a:extLst>
              <a:ext uri="{FF2B5EF4-FFF2-40B4-BE49-F238E27FC236}">
                <a16:creationId xmlns:a16="http://schemas.microsoft.com/office/drawing/2014/main" id="{37375724-0BC2-48DB-A3C9-83F9F07FFC0F}"/>
              </a:ext>
            </a:extLst>
          </p:cNvPr>
          <p:cNvSpPr>
            <a:spLocks noGrp="1"/>
          </p:cNvSpPr>
          <p:nvPr>
            <p:ph type="sldNum" sz="quarter" idx="12"/>
          </p:nvPr>
        </p:nvSpPr>
        <p:spPr/>
        <p:txBody>
          <a:bodyPr/>
          <a:lstStyle/>
          <a:p>
            <a:fld id="{1D96F9DC-726E-4031-B599-08B354EC534C}" type="slidenum">
              <a:rPr lang="es-DO" smtClean="0"/>
              <a:t>‹#›</a:t>
            </a:fld>
            <a:endParaRPr lang="es-DO" dirty="0"/>
          </a:p>
        </p:txBody>
      </p:sp>
    </p:spTree>
    <p:extLst>
      <p:ext uri="{BB962C8B-B14F-4D97-AF65-F5344CB8AC3E}">
        <p14:creationId xmlns:p14="http://schemas.microsoft.com/office/powerpoint/2010/main" val="3328092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EF62A0-B410-4EBA-AC49-CB604ECBD12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s-DO"/>
          </a:p>
        </p:txBody>
      </p:sp>
      <p:sp>
        <p:nvSpPr>
          <p:cNvPr id="3" name="Vertical Text Placeholder 2">
            <a:extLst>
              <a:ext uri="{FF2B5EF4-FFF2-40B4-BE49-F238E27FC236}">
                <a16:creationId xmlns:a16="http://schemas.microsoft.com/office/drawing/2014/main" id="{79FE185E-1F3D-48C6-9023-B51F6B4E8E4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DO"/>
          </a:p>
        </p:txBody>
      </p:sp>
      <p:sp>
        <p:nvSpPr>
          <p:cNvPr id="4" name="Date Placeholder 3">
            <a:extLst>
              <a:ext uri="{FF2B5EF4-FFF2-40B4-BE49-F238E27FC236}">
                <a16:creationId xmlns:a16="http://schemas.microsoft.com/office/drawing/2014/main" id="{0411B6BD-D7DD-4683-B792-D173B2EE5404}"/>
              </a:ext>
            </a:extLst>
          </p:cNvPr>
          <p:cNvSpPr>
            <a:spLocks noGrp="1"/>
          </p:cNvSpPr>
          <p:nvPr>
            <p:ph type="dt" sz="half" idx="10"/>
          </p:nvPr>
        </p:nvSpPr>
        <p:spPr/>
        <p:txBody>
          <a:bodyPr/>
          <a:lstStyle/>
          <a:p>
            <a:fld id="{9B3479B0-1D0A-442E-BB3D-E5A2CED9F85A}" type="datetimeFigureOut">
              <a:rPr lang="es-DO" smtClean="0"/>
              <a:t>30/12/2023</a:t>
            </a:fld>
            <a:endParaRPr lang="es-DO" dirty="0"/>
          </a:p>
        </p:txBody>
      </p:sp>
      <p:sp>
        <p:nvSpPr>
          <p:cNvPr id="5" name="Footer Placeholder 4">
            <a:extLst>
              <a:ext uri="{FF2B5EF4-FFF2-40B4-BE49-F238E27FC236}">
                <a16:creationId xmlns:a16="http://schemas.microsoft.com/office/drawing/2014/main" id="{479BD384-0D73-4546-9522-6215ED2FFAF8}"/>
              </a:ext>
            </a:extLst>
          </p:cNvPr>
          <p:cNvSpPr>
            <a:spLocks noGrp="1"/>
          </p:cNvSpPr>
          <p:nvPr>
            <p:ph type="ftr" sz="quarter" idx="11"/>
          </p:nvPr>
        </p:nvSpPr>
        <p:spPr/>
        <p:txBody>
          <a:bodyPr/>
          <a:lstStyle/>
          <a:p>
            <a:endParaRPr lang="es-DO" dirty="0"/>
          </a:p>
        </p:txBody>
      </p:sp>
      <p:sp>
        <p:nvSpPr>
          <p:cNvPr id="6" name="Slide Number Placeholder 5">
            <a:extLst>
              <a:ext uri="{FF2B5EF4-FFF2-40B4-BE49-F238E27FC236}">
                <a16:creationId xmlns:a16="http://schemas.microsoft.com/office/drawing/2014/main" id="{7244D2CA-8BCA-40DA-9125-1E4D1BBBF8B2}"/>
              </a:ext>
            </a:extLst>
          </p:cNvPr>
          <p:cNvSpPr>
            <a:spLocks noGrp="1"/>
          </p:cNvSpPr>
          <p:nvPr>
            <p:ph type="sldNum" sz="quarter" idx="12"/>
          </p:nvPr>
        </p:nvSpPr>
        <p:spPr/>
        <p:txBody>
          <a:bodyPr/>
          <a:lstStyle/>
          <a:p>
            <a:fld id="{1D96F9DC-726E-4031-B599-08B354EC534C}" type="slidenum">
              <a:rPr lang="es-DO" smtClean="0"/>
              <a:t>‹#›</a:t>
            </a:fld>
            <a:endParaRPr lang="es-DO" dirty="0"/>
          </a:p>
        </p:txBody>
      </p:sp>
    </p:spTree>
    <p:extLst>
      <p:ext uri="{BB962C8B-B14F-4D97-AF65-F5344CB8AC3E}">
        <p14:creationId xmlns:p14="http://schemas.microsoft.com/office/powerpoint/2010/main" val="23785434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40867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417324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966918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334534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12/30/2023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330438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12/30/2023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62560303"/>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12/30/2023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439417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84392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71970-B563-4964-A41A-A64F731FE754}"/>
              </a:ext>
            </a:extLst>
          </p:cNvPr>
          <p:cNvSpPr>
            <a:spLocks noGrp="1"/>
          </p:cNvSpPr>
          <p:nvPr>
            <p:ph type="title"/>
          </p:nvPr>
        </p:nvSpPr>
        <p:spPr/>
        <p:txBody>
          <a:bodyPr/>
          <a:lstStyle/>
          <a:p>
            <a:r>
              <a:rPr lang="en-US"/>
              <a:t>Click to edit Master title style</a:t>
            </a:r>
            <a:endParaRPr lang="es-DO"/>
          </a:p>
        </p:txBody>
      </p:sp>
      <p:sp>
        <p:nvSpPr>
          <p:cNvPr id="3" name="Content Placeholder 2">
            <a:extLst>
              <a:ext uri="{FF2B5EF4-FFF2-40B4-BE49-F238E27FC236}">
                <a16:creationId xmlns:a16="http://schemas.microsoft.com/office/drawing/2014/main" id="{A803B2DC-9CB7-464B-ABB8-A48754D87FC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DO"/>
          </a:p>
        </p:txBody>
      </p:sp>
      <p:sp>
        <p:nvSpPr>
          <p:cNvPr id="4" name="Date Placeholder 3">
            <a:extLst>
              <a:ext uri="{FF2B5EF4-FFF2-40B4-BE49-F238E27FC236}">
                <a16:creationId xmlns:a16="http://schemas.microsoft.com/office/drawing/2014/main" id="{4C0ACE36-ED6E-4067-B3AC-89802F5A63C8}"/>
              </a:ext>
            </a:extLst>
          </p:cNvPr>
          <p:cNvSpPr>
            <a:spLocks noGrp="1"/>
          </p:cNvSpPr>
          <p:nvPr>
            <p:ph type="dt" sz="half" idx="10"/>
          </p:nvPr>
        </p:nvSpPr>
        <p:spPr/>
        <p:txBody>
          <a:bodyPr/>
          <a:lstStyle/>
          <a:p>
            <a:fld id="{9B3479B0-1D0A-442E-BB3D-E5A2CED9F85A}" type="datetimeFigureOut">
              <a:rPr lang="es-DO" smtClean="0"/>
              <a:t>30/12/2023</a:t>
            </a:fld>
            <a:endParaRPr lang="es-DO" dirty="0"/>
          </a:p>
        </p:txBody>
      </p:sp>
      <p:sp>
        <p:nvSpPr>
          <p:cNvPr id="5" name="Footer Placeholder 4">
            <a:extLst>
              <a:ext uri="{FF2B5EF4-FFF2-40B4-BE49-F238E27FC236}">
                <a16:creationId xmlns:a16="http://schemas.microsoft.com/office/drawing/2014/main" id="{1698FD99-6AAC-4129-8715-33C6F9571191}"/>
              </a:ext>
            </a:extLst>
          </p:cNvPr>
          <p:cNvSpPr>
            <a:spLocks noGrp="1"/>
          </p:cNvSpPr>
          <p:nvPr>
            <p:ph type="ftr" sz="quarter" idx="11"/>
          </p:nvPr>
        </p:nvSpPr>
        <p:spPr/>
        <p:txBody>
          <a:bodyPr/>
          <a:lstStyle/>
          <a:p>
            <a:endParaRPr lang="es-DO" dirty="0"/>
          </a:p>
        </p:txBody>
      </p:sp>
      <p:sp>
        <p:nvSpPr>
          <p:cNvPr id="6" name="Slide Number Placeholder 5">
            <a:extLst>
              <a:ext uri="{FF2B5EF4-FFF2-40B4-BE49-F238E27FC236}">
                <a16:creationId xmlns:a16="http://schemas.microsoft.com/office/drawing/2014/main" id="{A8AB12B0-B9AC-41A5-A388-526F098B466A}"/>
              </a:ext>
            </a:extLst>
          </p:cNvPr>
          <p:cNvSpPr>
            <a:spLocks noGrp="1"/>
          </p:cNvSpPr>
          <p:nvPr>
            <p:ph type="sldNum" sz="quarter" idx="12"/>
          </p:nvPr>
        </p:nvSpPr>
        <p:spPr/>
        <p:txBody>
          <a:bodyPr/>
          <a:lstStyle/>
          <a:p>
            <a:fld id="{1D96F9DC-726E-4031-B599-08B354EC534C}" type="slidenum">
              <a:rPr lang="es-DO" smtClean="0"/>
              <a:t>‹#›</a:t>
            </a:fld>
            <a:endParaRPr lang="es-DO" dirty="0"/>
          </a:p>
        </p:txBody>
      </p:sp>
    </p:spTree>
    <p:extLst>
      <p:ext uri="{BB962C8B-B14F-4D97-AF65-F5344CB8AC3E}">
        <p14:creationId xmlns:p14="http://schemas.microsoft.com/office/powerpoint/2010/main" val="36756523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smtClean="0"/>
              <a:pPr/>
              <a:t>12/30/2023</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448241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449449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890240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88463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672364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326045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529428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523855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70879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21CFC-3493-466B-925A-9101574CC8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DO"/>
          </a:p>
        </p:txBody>
      </p:sp>
      <p:sp>
        <p:nvSpPr>
          <p:cNvPr id="3" name="Text Placeholder 2">
            <a:extLst>
              <a:ext uri="{FF2B5EF4-FFF2-40B4-BE49-F238E27FC236}">
                <a16:creationId xmlns:a16="http://schemas.microsoft.com/office/drawing/2014/main" id="{75D2952A-8C36-4DFA-A56A-70EA52175F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48AD5D-D445-44D1-9C4B-8F7FECDC38E6}"/>
              </a:ext>
            </a:extLst>
          </p:cNvPr>
          <p:cNvSpPr>
            <a:spLocks noGrp="1"/>
          </p:cNvSpPr>
          <p:nvPr>
            <p:ph type="dt" sz="half" idx="10"/>
          </p:nvPr>
        </p:nvSpPr>
        <p:spPr/>
        <p:txBody>
          <a:bodyPr/>
          <a:lstStyle/>
          <a:p>
            <a:fld id="{9B3479B0-1D0A-442E-BB3D-E5A2CED9F85A}" type="datetimeFigureOut">
              <a:rPr lang="es-DO" smtClean="0"/>
              <a:t>30/12/2023</a:t>
            </a:fld>
            <a:endParaRPr lang="es-DO" dirty="0"/>
          </a:p>
        </p:txBody>
      </p:sp>
      <p:sp>
        <p:nvSpPr>
          <p:cNvPr id="5" name="Footer Placeholder 4">
            <a:extLst>
              <a:ext uri="{FF2B5EF4-FFF2-40B4-BE49-F238E27FC236}">
                <a16:creationId xmlns:a16="http://schemas.microsoft.com/office/drawing/2014/main" id="{FB949AA9-7C4E-448D-A7DF-90D36CF23D4E}"/>
              </a:ext>
            </a:extLst>
          </p:cNvPr>
          <p:cNvSpPr>
            <a:spLocks noGrp="1"/>
          </p:cNvSpPr>
          <p:nvPr>
            <p:ph type="ftr" sz="quarter" idx="11"/>
          </p:nvPr>
        </p:nvSpPr>
        <p:spPr/>
        <p:txBody>
          <a:bodyPr/>
          <a:lstStyle/>
          <a:p>
            <a:endParaRPr lang="es-DO" dirty="0"/>
          </a:p>
        </p:txBody>
      </p:sp>
      <p:sp>
        <p:nvSpPr>
          <p:cNvPr id="6" name="Slide Number Placeholder 5">
            <a:extLst>
              <a:ext uri="{FF2B5EF4-FFF2-40B4-BE49-F238E27FC236}">
                <a16:creationId xmlns:a16="http://schemas.microsoft.com/office/drawing/2014/main" id="{98E0B9AE-3EAD-4AD1-960A-2F241E411C06}"/>
              </a:ext>
            </a:extLst>
          </p:cNvPr>
          <p:cNvSpPr>
            <a:spLocks noGrp="1"/>
          </p:cNvSpPr>
          <p:nvPr>
            <p:ph type="sldNum" sz="quarter" idx="12"/>
          </p:nvPr>
        </p:nvSpPr>
        <p:spPr/>
        <p:txBody>
          <a:bodyPr/>
          <a:lstStyle/>
          <a:p>
            <a:fld id="{1D96F9DC-726E-4031-B599-08B354EC534C}" type="slidenum">
              <a:rPr lang="es-DO" smtClean="0"/>
              <a:t>‹#›</a:t>
            </a:fld>
            <a:endParaRPr lang="es-DO" dirty="0"/>
          </a:p>
        </p:txBody>
      </p:sp>
    </p:spTree>
    <p:extLst>
      <p:ext uri="{BB962C8B-B14F-4D97-AF65-F5344CB8AC3E}">
        <p14:creationId xmlns:p14="http://schemas.microsoft.com/office/powerpoint/2010/main" val="4015985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6FF9B-A3E7-4E1E-BE87-A25160ECBEA5}"/>
              </a:ext>
            </a:extLst>
          </p:cNvPr>
          <p:cNvSpPr>
            <a:spLocks noGrp="1"/>
          </p:cNvSpPr>
          <p:nvPr>
            <p:ph type="title"/>
          </p:nvPr>
        </p:nvSpPr>
        <p:spPr/>
        <p:txBody>
          <a:bodyPr/>
          <a:lstStyle/>
          <a:p>
            <a:r>
              <a:rPr lang="en-US"/>
              <a:t>Click to edit Master title style</a:t>
            </a:r>
            <a:endParaRPr lang="es-DO"/>
          </a:p>
        </p:txBody>
      </p:sp>
      <p:sp>
        <p:nvSpPr>
          <p:cNvPr id="3" name="Content Placeholder 2">
            <a:extLst>
              <a:ext uri="{FF2B5EF4-FFF2-40B4-BE49-F238E27FC236}">
                <a16:creationId xmlns:a16="http://schemas.microsoft.com/office/drawing/2014/main" id="{54683BAB-9502-4682-92ED-CB5D917406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DO"/>
          </a:p>
        </p:txBody>
      </p:sp>
      <p:sp>
        <p:nvSpPr>
          <p:cNvPr id="4" name="Content Placeholder 3">
            <a:extLst>
              <a:ext uri="{FF2B5EF4-FFF2-40B4-BE49-F238E27FC236}">
                <a16:creationId xmlns:a16="http://schemas.microsoft.com/office/drawing/2014/main" id="{95BB5327-B7E6-4FB9-80B3-795E03B6B9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DO"/>
          </a:p>
        </p:txBody>
      </p:sp>
      <p:sp>
        <p:nvSpPr>
          <p:cNvPr id="5" name="Date Placeholder 4">
            <a:extLst>
              <a:ext uri="{FF2B5EF4-FFF2-40B4-BE49-F238E27FC236}">
                <a16:creationId xmlns:a16="http://schemas.microsoft.com/office/drawing/2014/main" id="{173C51FC-4999-42F2-90B0-95E34BC9BDA5}"/>
              </a:ext>
            </a:extLst>
          </p:cNvPr>
          <p:cNvSpPr>
            <a:spLocks noGrp="1"/>
          </p:cNvSpPr>
          <p:nvPr>
            <p:ph type="dt" sz="half" idx="10"/>
          </p:nvPr>
        </p:nvSpPr>
        <p:spPr/>
        <p:txBody>
          <a:bodyPr/>
          <a:lstStyle/>
          <a:p>
            <a:fld id="{9B3479B0-1D0A-442E-BB3D-E5A2CED9F85A}" type="datetimeFigureOut">
              <a:rPr lang="es-DO" smtClean="0"/>
              <a:t>30/12/2023</a:t>
            </a:fld>
            <a:endParaRPr lang="es-DO" dirty="0"/>
          </a:p>
        </p:txBody>
      </p:sp>
      <p:sp>
        <p:nvSpPr>
          <p:cNvPr id="6" name="Footer Placeholder 5">
            <a:extLst>
              <a:ext uri="{FF2B5EF4-FFF2-40B4-BE49-F238E27FC236}">
                <a16:creationId xmlns:a16="http://schemas.microsoft.com/office/drawing/2014/main" id="{8A07D12D-4F27-41E1-B4AC-306BAAAA6ADA}"/>
              </a:ext>
            </a:extLst>
          </p:cNvPr>
          <p:cNvSpPr>
            <a:spLocks noGrp="1"/>
          </p:cNvSpPr>
          <p:nvPr>
            <p:ph type="ftr" sz="quarter" idx="11"/>
          </p:nvPr>
        </p:nvSpPr>
        <p:spPr/>
        <p:txBody>
          <a:bodyPr/>
          <a:lstStyle/>
          <a:p>
            <a:endParaRPr lang="es-DO" dirty="0"/>
          </a:p>
        </p:txBody>
      </p:sp>
      <p:sp>
        <p:nvSpPr>
          <p:cNvPr id="7" name="Slide Number Placeholder 6">
            <a:extLst>
              <a:ext uri="{FF2B5EF4-FFF2-40B4-BE49-F238E27FC236}">
                <a16:creationId xmlns:a16="http://schemas.microsoft.com/office/drawing/2014/main" id="{EE250207-47D2-46B4-82C2-A5C2A4054422}"/>
              </a:ext>
            </a:extLst>
          </p:cNvPr>
          <p:cNvSpPr>
            <a:spLocks noGrp="1"/>
          </p:cNvSpPr>
          <p:nvPr>
            <p:ph type="sldNum" sz="quarter" idx="12"/>
          </p:nvPr>
        </p:nvSpPr>
        <p:spPr/>
        <p:txBody>
          <a:bodyPr/>
          <a:lstStyle/>
          <a:p>
            <a:fld id="{1D96F9DC-726E-4031-B599-08B354EC534C}" type="slidenum">
              <a:rPr lang="es-DO" smtClean="0"/>
              <a:t>‹#›</a:t>
            </a:fld>
            <a:endParaRPr lang="es-DO" dirty="0"/>
          </a:p>
        </p:txBody>
      </p:sp>
    </p:spTree>
    <p:extLst>
      <p:ext uri="{BB962C8B-B14F-4D97-AF65-F5344CB8AC3E}">
        <p14:creationId xmlns:p14="http://schemas.microsoft.com/office/powerpoint/2010/main" val="706195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D29C4-02B8-4999-BB66-98AB6A7126FE}"/>
              </a:ext>
            </a:extLst>
          </p:cNvPr>
          <p:cNvSpPr>
            <a:spLocks noGrp="1"/>
          </p:cNvSpPr>
          <p:nvPr>
            <p:ph type="title"/>
          </p:nvPr>
        </p:nvSpPr>
        <p:spPr>
          <a:xfrm>
            <a:off x="839788" y="365125"/>
            <a:ext cx="10515600" cy="1325563"/>
          </a:xfrm>
        </p:spPr>
        <p:txBody>
          <a:bodyPr/>
          <a:lstStyle/>
          <a:p>
            <a:r>
              <a:rPr lang="en-US"/>
              <a:t>Click to edit Master title style</a:t>
            </a:r>
            <a:endParaRPr lang="es-DO"/>
          </a:p>
        </p:txBody>
      </p:sp>
      <p:sp>
        <p:nvSpPr>
          <p:cNvPr id="3" name="Text Placeholder 2">
            <a:extLst>
              <a:ext uri="{FF2B5EF4-FFF2-40B4-BE49-F238E27FC236}">
                <a16:creationId xmlns:a16="http://schemas.microsoft.com/office/drawing/2014/main" id="{C6F4A42C-CE94-4B6A-9DAF-4E4452CC52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03E928-DAA4-4796-BB80-ABC8FB6D6D0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DO"/>
          </a:p>
        </p:txBody>
      </p:sp>
      <p:sp>
        <p:nvSpPr>
          <p:cNvPr id="5" name="Text Placeholder 4">
            <a:extLst>
              <a:ext uri="{FF2B5EF4-FFF2-40B4-BE49-F238E27FC236}">
                <a16:creationId xmlns:a16="http://schemas.microsoft.com/office/drawing/2014/main" id="{4A541DC3-9C95-4CE6-90D9-019958DABD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A79A99-FB4A-41ED-A6D4-892A7176174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DO"/>
          </a:p>
        </p:txBody>
      </p:sp>
      <p:sp>
        <p:nvSpPr>
          <p:cNvPr id="7" name="Date Placeholder 6">
            <a:extLst>
              <a:ext uri="{FF2B5EF4-FFF2-40B4-BE49-F238E27FC236}">
                <a16:creationId xmlns:a16="http://schemas.microsoft.com/office/drawing/2014/main" id="{AA63616A-CC24-4EAC-9678-CC9C31DC25FB}"/>
              </a:ext>
            </a:extLst>
          </p:cNvPr>
          <p:cNvSpPr>
            <a:spLocks noGrp="1"/>
          </p:cNvSpPr>
          <p:nvPr>
            <p:ph type="dt" sz="half" idx="10"/>
          </p:nvPr>
        </p:nvSpPr>
        <p:spPr/>
        <p:txBody>
          <a:bodyPr/>
          <a:lstStyle/>
          <a:p>
            <a:fld id="{9B3479B0-1D0A-442E-BB3D-E5A2CED9F85A}" type="datetimeFigureOut">
              <a:rPr lang="es-DO" smtClean="0"/>
              <a:t>30/12/2023</a:t>
            </a:fld>
            <a:endParaRPr lang="es-DO" dirty="0"/>
          </a:p>
        </p:txBody>
      </p:sp>
      <p:sp>
        <p:nvSpPr>
          <p:cNvPr id="8" name="Footer Placeholder 7">
            <a:extLst>
              <a:ext uri="{FF2B5EF4-FFF2-40B4-BE49-F238E27FC236}">
                <a16:creationId xmlns:a16="http://schemas.microsoft.com/office/drawing/2014/main" id="{559314F2-4C5F-40D5-8184-20BC114E9081}"/>
              </a:ext>
            </a:extLst>
          </p:cNvPr>
          <p:cNvSpPr>
            <a:spLocks noGrp="1"/>
          </p:cNvSpPr>
          <p:nvPr>
            <p:ph type="ftr" sz="quarter" idx="11"/>
          </p:nvPr>
        </p:nvSpPr>
        <p:spPr/>
        <p:txBody>
          <a:bodyPr/>
          <a:lstStyle/>
          <a:p>
            <a:endParaRPr lang="es-DO" dirty="0"/>
          </a:p>
        </p:txBody>
      </p:sp>
      <p:sp>
        <p:nvSpPr>
          <p:cNvPr id="9" name="Slide Number Placeholder 8">
            <a:extLst>
              <a:ext uri="{FF2B5EF4-FFF2-40B4-BE49-F238E27FC236}">
                <a16:creationId xmlns:a16="http://schemas.microsoft.com/office/drawing/2014/main" id="{FF5CE399-0EF8-4E91-B1CC-D659C8654E6B}"/>
              </a:ext>
            </a:extLst>
          </p:cNvPr>
          <p:cNvSpPr>
            <a:spLocks noGrp="1"/>
          </p:cNvSpPr>
          <p:nvPr>
            <p:ph type="sldNum" sz="quarter" idx="12"/>
          </p:nvPr>
        </p:nvSpPr>
        <p:spPr/>
        <p:txBody>
          <a:bodyPr/>
          <a:lstStyle/>
          <a:p>
            <a:fld id="{1D96F9DC-726E-4031-B599-08B354EC534C}" type="slidenum">
              <a:rPr lang="es-DO" smtClean="0"/>
              <a:t>‹#›</a:t>
            </a:fld>
            <a:endParaRPr lang="es-DO" dirty="0"/>
          </a:p>
        </p:txBody>
      </p:sp>
    </p:spTree>
    <p:extLst>
      <p:ext uri="{BB962C8B-B14F-4D97-AF65-F5344CB8AC3E}">
        <p14:creationId xmlns:p14="http://schemas.microsoft.com/office/powerpoint/2010/main" val="3749920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9A6F3-0E64-40F8-950E-40FC75D9B7F3}"/>
              </a:ext>
            </a:extLst>
          </p:cNvPr>
          <p:cNvSpPr>
            <a:spLocks noGrp="1"/>
          </p:cNvSpPr>
          <p:nvPr>
            <p:ph type="title"/>
          </p:nvPr>
        </p:nvSpPr>
        <p:spPr/>
        <p:txBody>
          <a:bodyPr/>
          <a:lstStyle/>
          <a:p>
            <a:r>
              <a:rPr lang="en-US"/>
              <a:t>Click to edit Master title style</a:t>
            </a:r>
            <a:endParaRPr lang="es-DO"/>
          </a:p>
        </p:txBody>
      </p:sp>
      <p:sp>
        <p:nvSpPr>
          <p:cNvPr id="3" name="Date Placeholder 2">
            <a:extLst>
              <a:ext uri="{FF2B5EF4-FFF2-40B4-BE49-F238E27FC236}">
                <a16:creationId xmlns:a16="http://schemas.microsoft.com/office/drawing/2014/main" id="{4127500D-577E-4521-B423-B2631A6E9475}"/>
              </a:ext>
            </a:extLst>
          </p:cNvPr>
          <p:cNvSpPr>
            <a:spLocks noGrp="1"/>
          </p:cNvSpPr>
          <p:nvPr>
            <p:ph type="dt" sz="half" idx="10"/>
          </p:nvPr>
        </p:nvSpPr>
        <p:spPr/>
        <p:txBody>
          <a:bodyPr/>
          <a:lstStyle/>
          <a:p>
            <a:fld id="{9B3479B0-1D0A-442E-BB3D-E5A2CED9F85A}" type="datetimeFigureOut">
              <a:rPr lang="es-DO" smtClean="0"/>
              <a:t>30/12/2023</a:t>
            </a:fld>
            <a:endParaRPr lang="es-DO" dirty="0"/>
          </a:p>
        </p:txBody>
      </p:sp>
      <p:sp>
        <p:nvSpPr>
          <p:cNvPr id="4" name="Footer Placeholder 3">
            <a:extLst>
              <a:ext uri="{FF2B5EF4-FFF2-40B4-BE49-F238E27FC236}">
                <a16:creationId xmlns:a16="http://schemas.microsoft.com/office/drawing/2014/main" id="{E401EAAC-9E48-4DD1-985D-FEBAB1965E06}"/>
              </a:ext>
            </a:extLst>
          </p:cNvPr>
          <p:cNvSpPr>
            <a:spLocks noGrp="1"/>
          </p:cNvSpPr>
          <p:nvPr>
            <p:ph type="ftr" sz="quarter" idx="11"/>
          </p:nvPr>
        </p:nvSpPr>
        <p:spPr/>
        <p:txBody>
          <a:bodyPr/>
          <a:lstStyle/>
          <a:p>
            <a:endParaRPr lang="es-DO" dirty="0"/>
          </a:p>
        </p:txBody>
      </p:sp>
      <p:sp>
        <p:nvSpPr>
          <p:cNvPr id="5" name="Slide Number Placeholder 4">
            <a:extLst>
              <a:ext uri="{FF2B5EF4-FFF2-40B4-BE49-F238E27FC236}">
                <a16:creationId xmlns:a16="http://schemas.microsoft.com/office/drawing/2014/main" id="{59B1DE49-8E73-43AA-8AF2-C1BB0FCF4EA0}"/>
              </a:ext>
            </a:extLst>
          </p:cNvPr>
          <p:cNvSpPr>
            <a:spLocks noGrp="1"/>
          </p:cNvSpPr>
          <p:nvPr>
            <p:ph type="sldNum" sz="quarter" idx="12"/>
          </p:nvPr>
        </p:nvSpPr>
        <p:spPr/>
        <p:txBody>
          <a:bodyPr/>
          <a:lstStyle/>
          <a:p>
            <a:fld id="{1D96F9DC-726E-4031-B599-08B354EC534C}" type="slidenum">
              <a:rPr lang="es-DO" smtClean="0"/>
              <a:t>‹#›</a:t>
            </a:fld>
            <a:endParaRPr lang="es-DO" dirty="0"/>
          </a:p>
        </p:txBody>
      </p:sp>
    </p:spTree>
    <p:extLst>
      <p:ext uri="{BB962C8B-B14F-4D97-AF65-F5344CB8AC3E}">
        <p14:creationId xmlns:p14="http://schemas.microsoft.com/office/powerpoint/2010/main" val="3834924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AEA14B-5FF6-4C78-A442-89EF3DA01E18}"/>
              </a:ext>
            </a:extLst>
          </p:cNvPr>
          <p:cNvSpPr>
            <a:spLocks noGrp="1"/>
          </p:cNvSpPr>
          <p:nvPr>
            <p:ph type="dt" sz="half" idx="10"/>
          </p:nvPr>
        </p:nvSpPr>
        <p:spPr/>
        <p:txBody>
          <a:bodyPr/>
          <a:lstStyle/>
          <a:p>
            <a:fld id="{9B3479B0-1D0A-442E-BB3D-E5A2CED9F85A}" type="datetimeFigureOut">
              <a:rPr lang="es-DO" smtClean="0"/>
              <a:t>30/12/2023</a:t>
            </a:fld>
            <a:endParaRPr lang="es-DO" dirty="0"/>
          </a:p>
        </p:txBody>
      </p:sp>
      <p:sp>
        <p:nvSpPr>
          <p:cNvPr id="3" name="Footer Placeholder 2">
            <a:extLst>
              <a:ext uri="{FF2B5EF4-FFF2-40B4-BE49-F238E27FC236}">
                <a16:creationId xmlns:a16="http://schemas.microsoft.com/office/drawing/2014/main" id="{1B006E91-39A3-455E-A052-49B5D5A4135E}"/>
              </a:ext>
            </a:extLst>
          </p:cNvPr>
          <p:cNvSpPr>
            <a:spLocks noGrp="1"/>
          </p:cNvSpPr>
          <p:nvPr>
            <p:ph type="ftr" sz="quarter" idx="11"/>
          </p:nvPr>
        </p:nvSpPr>
        <p:spPr/>
        <p:txBody>
          <a:bodyPr/>
          <a:lstStyle/>
          <a:p>
            <a:endParaRPr lang="es-DO" dirty="0"/>
          </a:p>
        </p:txBody>
      </p:sp>
      <p:sp>
        <p:nvSpPr>
          <p:cNvPr id="4" name="Slide Number Placeholder 3">
            <a:extLst>
              <a:ext uri="{FF2B5EF4-FFF2-40B4-BE49-F238E27FC236}">
                <a16:creationId xmlns:a16="http://schemas.microsoft.com/office/drawing/2014/main" id="{C5B11315-445E-42A2-867D-ED64C19B4EE8}"/>
              </a:ext>
            </a:extLst>
          </p:cNvPr>
          <p:cNvSpPr>
            <a:spLocks noGrp="1"/>
          </p:cNvSpPr>
          <p:nvPr>
            <p:ph type="sldNum" sz="quarter" idx="12"/>
          </p:nvPr>
        </p:nvSpPr>
        <p:spPr/>
        <p:txBody>
          <a:bodyPr/>
          <a:lstStyle/>
          <a:p>
            <a:fld id="{1D96F9DC-726E-4031-B599-08B354EC534C}" type="slidenum">
              <a:rPr lang="es-DO" smtClean="0"/>
              <a:t>‹#›</a:t>
            </a:fld>
            <a:endParaRPr lang="es-DO" dirty="0"/>
          </a:p>
        </p:txBody>
      </p:sp>
    </p:spTree>
    <p:extLst>
      <p:ext uri="{BB962C8B-B14F-4D97-AF65-F5344CB8AC3E}">
        <p14:creationId xmlns:p14="http://schemas.microsoft.com/office/powerpoint/2010/main" val="1267293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4E40A-A600-4B82-A063-3F2AC8E834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DO"/>
          </a:p>
        </p:txBody>
      </p:sp>
      <p:sp>
        <p:nvSpPr>
          <p:cNvPr id="3" name="Content Placeholder 2">
            <a:extLst>
              <a:ext uri="{FF2B5EF4-FFF2-40B4-BE49-F238E27FC236}">
                <a16:creationId xmlns:a16="http://schemas.microsoft.com/office/drawing/2014/main" id="{E9D73BD4-3530-4EAC-9B89-A52B2D2F09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DO"/>
          </a:p>
        </p:txBody>
      </p:sp>
      <p:sp>
        <p:nvSpPr>
          <p:cNvPr id="4" name="Text Placeholder 3">
            <a:extLst>
              <a:ext uri="{FF2B5EF4-FFF2-40B4-BE49-F238E27FC236}">
                <a16:creationId xmlns:a16="http://schemas.microsoft.com/office/drawing/2014/main" id="{81C4DC5F-6A09-4BA9-91EA-1C4A3E3E9C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04CE7D-3292-461F-A46E-E02743C0E6F3}"/>
              </a:ext>
            </a:extLst>
          </p:cNvPr>
          <p:cNvSpPr>
            <a:spLocks noGrp="1"/>
          </p:cNvSpPr>
          <p:nvPr>
            <p:ph type="dt" sz="half" idx="10"/>
          </p:nvPr>
        </p:nvSpPr>
        <p:spPr/>
        <p:txBody>
          <a:bodyPr/>
          <a:lstStyle/>
          <a:p>
            <a:fld id="{9B3479B0-1D0A-442E-BB3D-E5A2CED9F85A}" type="datetimeFigureOut">
              <a:rPr lang="es-DO" smtClean="0"/>
              <a:t>30/12/2023</a:t>
            </a:fld>
            <a:endParaRPr lang="es-DO" dirty="0"/>
          </a:p>
        </p:txBody>
      </p:sp>
      <p:sp>
        <p:nvSpPr>
          <p:cNvPr id="6" name="Footer Placeholder 5">
            <a:extLst>
              <a:ext uri="{FF2B5EF4-FFF2-40B4-BE49-F238E27FC236}">
                <a16:creationId xmlns:a16="http://schemas.microsoft.com/office/drawing/2014/main" id="{DE31EE65-7D2F-446B-8505-54D272E996DE}"/>
              </a:ext>
            </a:extLst>
          </p:cNvPr>
          <p:cNvSpPr>
            <a:spLocks noGrp="1"/>
          </p:cNvSpPr>
          <p:nvPr>
            <p:ph type="ftr" sz="quarter" idx="11"/>
          </p:nvPr>
        </p:nvSpPr>
        <p:spPr/>
        <p:txBody>
          <a:bodyPr/>
          <a:lstStyle/>
          <a:p>
            <a:endParaRPr lang="es-DO" dirty="0"/>
          </a:p>
        </p:txBody>
      </p:sp>
      <p:sp>
        <p:nvSpPr>
          <p:cNvPr id="7" name="Slide Number Placeholder 6">
            <a:extLst>
              <a:ext uri="{FF2B5EF4-FFF2-40B4-BE49-F238E27FC236}">
                <a16:creationId xmlns:a16="http://schemas.microsoft.com/office/drawing/2014/main" id="{53DCAEC7-E055-4AB7-95CC-7E8AEC3D2204}"/>
              </a:ext>
            </a:extLst>
          </p:cNvPr>
          <p:cNvSpPr>
            <a:spLocks noGrp="1"/>
          </p:cNvSpPr>
          <p:nvPr>
            <p:ph type="sldNum" sz="quarter" idx="12"/>
          </p:nvPr>
        </p:nvSpPr>
        <p:spPr/>
        <p:txBody>
          <a:bodyPr/>
          <a:lstStyle/>
          <a:p>
            <a:fld id="{1D96F9DC-726E-4031-B599-08B354EC534C}" type="slidenum">
              <a:rPr lang="es-DO" smtClean="0"/>
              <a:t>‹#›</a:t>
            </a:fld>
            <a:endParaRPr lang="es-DO" dirty="0"/>
          </a:p>
        </p:txBody>
      </p:sp>
    </p:spTree>
    <p:extLst>
      <p:ext uri="{BB962C8B-B14F-4D97-AF65-F5344CB8AC3E}">
        <p14:creationId xmlns:p14="http://schemas.microsoft.com/office/powerpoint/2010/main" val="1231063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CF6C5-0D02-4ADE-A38D-808EB15314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DO"/>
          </a:p>
        </p:txBody>
      </p:sp>
      <p:sp>
        <p:nvSpPr>
          <p:cNvPr id="3" name="Picture Placeholder 2">
            <a:extLst>
              <a:ext uri="{FF2B5EF4-FFF2-40B4-BE49-F238E27FC236}">
                <a16:creationId xmlns:a16="http://schemas.microsoft.com/office/drawing/2014/main" id="{B098DA8C-C3FE-40E7-9F60-0E19306658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DO" dirty="0"/>
          </a:p>
        </p:txBody>
      </p:sp>
      <p:sp>
        <p:nvSpPr>
          <p:cNvPr id="4" name="Text Placeholder 3">
            <a:extLst>
              <a:ext uri="{FF2B5EF4-FFF2-40B4-BE49-F238E27FC236}">
                <a16:creationId xmlns:a16="http://schemas.microsoft.com/office/drawing/2014/main" id="{B95D1F16-B302-4CB2-82E8-5BBA8E1B75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D045C9-D19C-4C76-9963-79E9AF0CDEB1}"/>
              </a:ext>
            </a:extLst>
          </p:cNvPr>
          <p:cNvSpPr>
            <a:spLocks noGrp="1"/>
          </p:cNvSpPr>
          <p:nvPr>
            <p:ph type="dt" sz="half" idx="10"/>
          </p:nvPr>
        </p:nvSpPr>
        <p:spPr/>
        <p:txBody>
          <a:bodyPr/>
          <a:lstStyle/>
          <a:p>
            <a:fld id="{9B3479B0-1D0A-442E-BB3D-E5A2CED9F85A}" type="datetimeFigureOut">
              <a:rPr lang="es-DO" smtClean="0"/>
              <a:t>30/12/2023</a:t>
            </a:fld>
            <a:endParaRPr lang="es-DO" dirty="0"/>
          </a:p>
        </p:txBody>
      </p:sp>
      <p:sp>
        <p:nvSpPr>
          <p:cNvPr id="6" name="Footer Placeholder 5">
            <a:extLst>
              <a:ext uri="{FF2B5EF4-FFF2-40B4-BE49-F238E27FC236}">
                <a16:creationId xmlns:a16="http://schemas.microsoft.com/office/drawing/2014/main" id="{B684B4D1-BAD2-458F-B5E7-B53FECA19EEB}"/>
              </a:ext>
            </a:extLst>
          </p:cNvPr>
          <p:cNvSpPr>
            <a:spLocks noGrp="1"/>
          </p:cNvSpPr>
          <p:nvPr>
            <p:ph type="ftr" sz="quarter" idx="11"/>
          </p:nvPr>
        </p:nvSpPr>
        <p:spPr/>
        <p:txBody>
          <a:bodyPr/>
          <a:lstStyle/>
          <a:p>
            <a:endParaRPr lang="es-DO" dirty="0"/>
          </a:p>
        </p:txBody>
      </p:sp>
      <p:sp>
        <p:nvSpPr>
          <p:cNvPr id="7" name="Slide Number Placeholder 6">
            <a:extLst>
              <a:ext uri="{FF2B5EF4-FFF2-40B4-BE49-F238E27FC236}">
                <a16:creationId xmlns:a16="http://schemas.microsoft.com/office/drawing/2014/main" id="{71BD7247-D3D2-4ECE-8421-86382118134C}"/>
              </a:ext>
            </a:extLst>
          </p:cNvPr>
          <p:cNvSpPr>
            <a:spLocks noGrp="1"/>
          </p:cNvSpPr>
          <p:nvPr>
            <p:ph type="sldNum" sz="quarter" idx="12"/>
          </p:nvPr>
        </p:nvSpPr>
        <p:spPr/>
        <p:txBody>
          <a:bodyPr/>
          <a:lstStyle/>
          <a:p>
            <a:fld id="{1D96F9DC-726E-4031-B599-08B354EC534C}" type="slidenum">
              <a:rPr lang="es-DO" smtClean="0"/>
              <a:t>‹#›</a:t>
            </a:fld>
            <a:endParaRPr lang="es-DO" dirty="0"/>
          </a:p>
        </p:txBody>
      </p:sp>
    </p:spTree>
    <p:extLst>
      <p:ext uri="{BB962C8B-B14F-4D97-AF65-F5344CB8AC3E}">
        <p14:creationId xmlns:p14="http://schemas.microsoft.com/office/powerpoint/2010/main" val="2038723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457925-276B-4ED9-8A4A-D74A54A7A6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DO"/>
          </a:p>
        </p:txBody>
      </p:sp>
      <p:sp>
        <p:nvSpPr>
          <p:cNvPr id="3" name="Text Placeholder 2">
            <a:extLst>
              <a:ext uri="{FF2B5EF4-FFF2-40B4-BE49-F238E27FC236}">
                <a16:creationId xmlns:a16="http://schemas.microsoft.com/office/drawing/2014/main" id="{E504587D-7A87-4848-A8DC-0D25432BEC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DO"/>
          </a:p>
        </p:txBody>
      </p:sp>
      <p:sp>
        <p:nvSpPr>
          <p:cNvPr id="4" name="Date Placeholder 3">
            <a:extLst>
              <a:ext uri="{FF2B5EF4-FFF2-40B4-BE49-F238E27FC236}">
                <a16:creationId xmlns:a16="http://schemas.microsoft.com/office/drawing/2014/main" id="{F356F9AE-43CE-43FD-96C0-0039CF6F1B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3479B0-1D0A-442E-BB3D-E5A2CED9F85A}" type="datetimeFigureOut">
              <a:rPr lang="es-DO" smtClean="0"/>
              <a:t>30/12/2023</a:t>
            </a:fld>
            <a:endParaRPr lang="es-DO" dirty="0"/>
          </a:p>
        </p:txBody>
      </p:sp>
      <p:sp>
        <p:nvSpPr>
          <p:cNvPr id="5" name="Footer Placeholder 4">
            <a:extLst>
              <a:ext uri="{FF2B5EF4-FFF2-40B4-BE49-F238E27FC236}">
                <a16:creationId xmlns:a16="http://schemas.microsoft.com/office/drawing/2014/main" id="{FC2B4CB8-D5D5-4FC7-B797-5C78CD7BC1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DO" dirty="0"/>
          </a:p>
        </p:txBody>
      </p:sp>
      <p:sp>
        <p:nvSpPr>
          <p:cNvPr id="6" name="Slide Number Placeholder 5">
            <a:extLst>
              <a:ext uri="{FF2B5EF4-FFF2-40B4-BE49-F238E27FC236}">
                <a16:creationId xmlns:a16="http://schemas.microsoft.com/office/drawing/2014/main" id="{9627E167-E0E5-415A-9E6F-880D242112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96F9DC-726E-4031-B599-08B354EC534C}" type="slidenum">
              <a:rPr lang="es-DO" smtClean="0"/>
              <a:t>‹#›</a:t>
            </a:fld>
            <a:endParaRPr lang="es-DO" dirty="0"/>
          </a:p>
        </p:txBody>
      </p:sp>
    </p:spTree>
    <p:extLst>
      <p:ext uri="{BB962C8B-B14F-4D97-AF65-F5344CB8AC3E}">
        <p14:creationId xmlns:p14="http://schemas.microsoft.com/office/powerpoint/2010/main" val="20274986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smtClean="0"/>
              <a:pPr/>
              <a:t>12/30/2023</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79138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Mein_Kampf_in_English" TargetMode="External"/><Relationship Id="rId2" Type="http://schemas.openxmlformats.org/officeDocument/2006/relationships/image" Target="../media/image3.jpg"/><Relationship Id="rId1" Type="http://schemas.openxmlformats.org/officeDocument/2006/relationships/slideLayout" Target="../slideLayouts/slideLayout18.xml"/><Relationship Id="rId5" Type="http://schemas.openxmlformats.org/officeDocument/2006/relationships/hyperlink" Target="https://kaosenlared.net/las-14-caracteristicas-del-fascismo-segun-umberto-eco/" TargetMode="Externa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69DF3B8D-DBAC-4515-ABD5-757CB01593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4197" y="45625"/>
            <a:ext cx="8263812" cy="1933614"/>
          </a:xfrm>
          <a:prstGeom prst="rect">
            <a:avLst/>
          </a:prstGeom>
        </p:spPr>
      </p:pic>
      <p:sp>
        <p:nvSpPr>
          <p:cNvPr id="4" name="TextBox 3">
            <a:extLst>
              <a:ext uri="{FF2B5EF4-FFF2-40B4-BE49-F238E27FC236}">
                <a16:creationId xmlns:a16="http://schemas.microsoft.com/office/drawing/2014/main" id="{9B0A7552-C180-4408-974B-8C2BEF772C72}"/>
              </a:ext>
            </a:extLst>
          </p:cNvPr>
          <p:cNvSpPr txBox="1"/>
          <p:nvPr/>
        </p:nvSpPr>
        <p:spPr>
          <a:xfrm>
            <a:off x="328634" y="1990248"/>
            <a:ext cx="4246575" cy="923330"/>
          </a:xfrm>
          <a:prstGeom prst="rect">
            <a:avLst/>
          </a:prstGeom>
          <a:noFill/>
        </p:spPr>
        <p:txBody>
          <a:bodyPr wrap="square" rtlCol="0">
            <a:spAutoFit/>
          </a:bodyPr>
          <a:lstStyle/>
          <a:p>
            <a:r>
              <a:rPr lang="en-US" dirty="0"/>
              <a:t>CONTENT  - Europe in the throws of a depression, Adolph Hitler, begins to promise a that Germany will recover</a:t>
            </a:r>
            <a:endParaRPr lang="es-DO" dirty="0"/>
          </a:p>
        </p:txBody>
      </p:sp>
      <p:sp>
        <p:nvSpPr>
          <p:cNvPr id="7" name="TextBox 6">
            <a:extLst>
              <a:ext uri="{FF2B5EF4-FFF2-40B4-BE49-F238E27FC236}">
                <a16:creationId xmlns:a16="http://schemas.microsoft.com/office/drawing/2014/main" id="{538DA199-914C-4EE0-B9B6-34F5E5FF246F}"/>
              </a:ext>
            </a:extLst>
          </p:cNvPr>
          <p:cNvSpPr txBox="1"/>
          <p:nvPr/>
        </p:nvSpPr>
        <p:spPr>
          <a:xfrm>
            <a:off x="261256" y="3009664"/>
            <a:ext cx="3276027" cy="369332"/>
          </a:xfrm>
          <a:prstGeom prst="rect">
            <a:avLst/>
          </a:prstGeom>
          <a:noFill/>
        </p:spPr>
        <p:txBody>
          <a:bodyPr wrap="square" rtlCol="0">
            <a:spAutoFit/>
          </a:bodyPr>
          <a:lstStyle/>
          <a:p>
            <a:r>
              <a:rPr lang="en-US" dirty="0"/>
              <a:t>LANGUAGE – English / Spanish</a:t>
            </a:r>
            <a:endParaRPr lang="es-DO" dirty="0"/>
          </a:p>
        </p:txBody>
      </p:sp>
      <p:sp>
        <p:nvSpPr>
          <p:cNvPr id="8" name="TextBox 7">
            <a:extLst>
              <a:ext uri="{FF2B5EF4-FFF2-40B4-BE49-F238E27FC236}">
                <a16:creationId xmlns:a16="http://schemas.microsoft.com/office/drawing/2014/main" id="{786D14AB-440D-4BBC-AED4-67E0774FB474}"/>
              </a:ext>
            </a:extLst>
          </p:cNvPr>
          <p:cNvSpPr txBox="1"/>
          <p:nvPr/>
        </p:nvSpPr>
        <p:spPr>
          <a:xfrm>
            <a:off x="7134922" y="3059668"/>
            <a:ext cx="3683874" cy="646331"/>
          </a:xfrm>
          <a:prstGeom prst="rect">
            <a:avLst/>
          </a:prstGeom>
          <a:noFill/>
        </p:spPr>
        <p:txBody>
          <a:bodyPr wrap="square" rtlCol="0">
            <a:spAutoFit/>
          </a:bodyPr>
          <a:lstStyle/>
          <a:p>
            <a:r>
              <a:rPr lang="en-US" dirty="0"/>
              <a:t>LANGUAGE- Española
</a:t>
            </a:r>
            <a:endParaRPr lang="es-DO" dirty="0"/>
          </a:p>
        </p:txBody>
      </p:sp>
      <p:sp>
        <p:nvSpPr>
          <p:cNvPr id="9" name="TextBox 8">
            <a:extLst>
              <a:ext uri="{FF2B5EF4-FFF2-40B4-BE49-F238E27FC236}">
                <a16:creationId xmlns:a16="http://schemas.microsoft.com/office/drawing/2014/main" id="{53E68D65-869D-457B-936A-A286A1DB73D7}"/>
              </a:ext>
            </a:extLst>
          </p:cNvPr>
          <p:cNvSpPr txBox="1"/>
          <p:nvPr/>
        </p:nvSpPr>
        <p:spPr>
          <a:xfrm>
            <a:off x="386770" y="3661709"/>
            <a:ext cx="4519290" cy="923330"/>
          </a:xfrm>
          <a:prstGeom prst="rect">
            <a:avLst/>
          </a:prstGeom>
          <a:noFill/>
        </p:spPr>
        <p:txBody>
          <a:bodyPr wrap="square" rtlCol="0">
            <a:spAutoFit/>
          </a:bodyPr>
          <a:lstStyle/>
          <a:p>
            <a:r>
              <a:rPr lang="en-US" dirty="0"/>
              <a:t>STANDARDS –   Analyze the causes of Hitler’s assentation to power and why the German people believed him</a:t>
            </a:r>
            <a:endParaRPr lang="es-DO" dirty="0"/>
          </a:p>
        </p:txBody>
      </p:sp>
      <p:sp>
        <p:nvSpPr>
          <p:cNvPr id="11" name="TextBox 10">
            <a:extLst>
              <a:ext uri="{FF2B5EF4-FFF2-40B4-BE49-F238E27FC236}">
                <a16:creationId xmlns:a16="http://schemas.microsoft.com/office/drawing/2014/main" id="{5EE54C1E-BB25-45C3-98E3-8CB346459CE6}"/>
              </a:ext>
            </a:extLst>
          </p:cNvPr>
          <p:cNvSpPr txBox="1"/>
          <p:nvPr/>
        </p:nvSpPr>
        <p:spPr>
          <a:xfrm>
            <a:off x="250118" y="4867752"/>
            <a:ext cx="3458281" cy="1477328"/>
          </a:xfrm>
          <a:prstGeom prst="rect">
            <a:avLst/>
          </a:prstGeom>
          <a:noFill/>
        </p:spPr>
        <p:txBody>
          <a:bodyPr wrap="square" rtlCol="0">
            <a:spAutoFit/>
          </a:bodyPr>
          <a:lstStyle/>
          <a:p>
            <a:r>
              <a:rPr lang="en-US" dirty="0"/>
              <a:t>OBJECTIVE – You the students, can discuss, analyze and write  logical and cohesive thoughts about the cause of the introduction of WWII and how that affected the U.S.</a:t>
            </a:r>
            <a:endParaRPr lang="es-DO" dirty="0"/>
          </a:p>
        </p:txBody>
      </p:sp>
      <p:sp>
        <p:nvSpPr>
          <p:cNvPr id="15" name="TextBox 14">
            <a:extLst>
              <a:ext uri="{FF2B5EF4-FFF2-40B4-BE49-F238E27FC236}">
                <a16:creationId xmlns:a16="http://schemas.microsoft.com/office/drawing/2014/main" id="{1A27B11A-48B4-4DDB-A54B-257E6A72EDDB}"/>
              </a:ext>
            </a:extLst>
          </p:cNvPr>
          <p:cNvSpPr txBox="1"/>
          <p:nvPr/>
        </p:nvSpPr>
        <p:spPr>
          <a:xfrm>
            <a:off x="7196488" y="3667423"/>
            <a:ext cx="3349592" cy="1200329"/>
          </a:xfrm>
          <a:prstGeom prst="rect">
            <a:avLst/>
          </a:prstGeom>
          <a:noFill/>
        </p:spPr>
        <p:txBody>
          <a:bodyPr wrap="square" rtlCol="0">
            <a:spAutoFit/>
          </a:bodyPr>
          <a:lstStyle/>
          <a:p>
            <a:r>
              <a:rPr lang="es-ES" dirty="0"/>
              <a:t>ESTÁNDARES – Analizar las causas de la asentación de Hitler al poder y por qué el pueblo alemán le creyó</a:t>
            </a:r>
            <a:endParaRPr lang="en-US" dirty="0"/>
          </a:p>
        </p:txBody>
      </p:sp>
      <p:sp>
        <p:nvSpPr>
          <p:cNvPr id="12" name="TextBox 11">
            <a:extLst>
              <a:ext uri="{FF2B5EF4-FFF2-40B4-BE49-F238E27FC236}">
                <a16:creationId xmlns:a16="http://schemas.microsoft.com/office/drawing/2014/main" id="{0C1F856A-D5A7-4022-A5BE-94B6DAEAA97F}"/>
              </a:ext>
            </a:extLst>
          </p:cNvPr>
          <p:cNvSpPr txBox="1"/>
          <p:nvPr/>
        </p:nvSpPr>
        <p:spPr>
          <a:xfrm>
            <a:off x="7134922" y="1864816"/>
            <a:ext cx="4246575" cy="1200329"/>
          </a:xfrm>
          <a:prstGeom prst="rect">
            <a:avLst/>
          </a:prstGeom>
          <a:noFill/>
        </p:spPr>
        <p:txBody>
          <a:bodyPr wrap="square" rtlCol="0">
            <a:spAutoFit/>
          </a:bodyPr>
          <a:lstStyle/>
          <a:p>
            <a:r>
              <a:rPr lang="es-DO" dirty="0"/>
              <a:t>CONTENIDO - Europa en los lanzamientos de una depresión, Adolfo Hitler, comienza a prometer que Alemania se recuperará
</a:t>
            </a:r>
            <a:endParaRPr lang="en-US" dirty="0"/>
          </a:p>
        </p:txBody>
      </p:sp>
      <p:sp>
        <p:nvSpPr>
          <p:cNvPr id="2" name="Rectangle 1">
            <a:extLst>
              <a:ext uri="{FF2B5EF4-FFF2-40B4-BE49-F238E27FC236}">
                <a16:creationId xmlns:a16="http://schemas.microsoft.com/office/drawing/2014/main" id="{BE7C82A4-1A5F-4DDD-B445-53E8DFF9E93F}"/>
              </a:ext>
            </a:extLst>
          </p:cNvPr>
          <p:cNvSpPr/>
          <p:nvPr/>
        </p:nvSpPr>
        <p:spPr>
          <a:xfrm>
            <a:off x="7134922" y="5141783"/>
            <a:ext cx="4625278" cy="1754326"/>
          </a:xfrm>
          <a:prstGeom prst="rect">
            <a:avLst/>
          </a:prstGeom>
        </p:spPr>
        <p:txBody>
          <a:bodyPr wrap="square">
            <a:spAutoFit/>
          </a:bodyPr>
          <a:lstStyle/>
          <a:p>
            <a:r>
              <a:rPr lang="es-DO" dirty="0"/>
              <a:t>OBJETIVO – Ustedes, los estudiantes, pueden discutir, analizar y escribir pensamientos lógicos y cohesivos sobre la causa de la introducción de la Segunda Guerra Mundial y cómo eso afectó a los Estados Unidos.
</a:t>
            </a:r>
          </a:p>
        </p:txBody>
      </p:sp>
    </p:spTree>
    <p:extLst>
      <p:ext uri="{BB962C8B-B14F-4D97-AF65-F5344CB8AC3E}">
        <p14:creationId xmlns:p14="http://schemas.microsoft.com/office/powerpoint/2010/main" val="3130902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5FE150-14ED-4CEF-95B1-BE587DEAB648}"/>
              </a:ext>
            </a:extLst>
          </p:cNvPr>
          <p:cNvSpPr txBox="1"/>
          <p:nvPr/>
        </p:nvSpPr>
        <p:spPr>
          <a:xfrm>
            <a:off x="701040" y="502920"/>
            <a:ext cx="11079480" cy="5539978"/>
          </a:xfrm>
          <a:prstGeom prst="rect">
            <a:avLst/>
          </a:prstGeom>
          <a:noFill/>
        </p:spPr>
        <p:txBody>
          <a:bodyPr wrap="square" rtlCol="0">
            <a:spAutoFit/>
          </a:bodyPr>
          <a:lstStyle/>
          <a:p>
            <a:r>
              <a:rPr lang="es-ES" sz="2400" dirty="0"/>
              <a:t>Incluso antes de que el presidente Franklin D. Roosevelt también fuera conocido como F.D.R. fue elegido en 1932, Roosevelt se opuso a la agresión incluso después de que Japón invadió Manchuria en 1931. 
Incluso antes de que el presidente Franklin D. Roosevelt también fuera conocido como F.D.R. fue elegido en 1932, Roosevelt se opuso a la agresión incluso después de que Japón invadió Manchuria en 1931. 
Después de la Primera Guerra Mundial, Alemania se convirtió en una democracia.  Pero debido a la depresión en todo el mundo, y a los requisitos de que Alemania hiciera </a:t>
            </a:r>
            <a:r>
              <a:rPr lang="es-ES" sz="2400" dirty="0" err="1"/>
              <a:t>reperaciones</a:t>
            </a:r>
            <a:r>
              <a:rPr lang="es-ES" sz="2400" dirty="0"/>
              <a:t> a los demás países después de que Alemania perdiera la guerra Alemania terminó en una profunda depresión a principios de la década de 1930, cuando las cosas empeoraron cada vez más los partidos antidemocráticos comenzaron a recibir apoyo político., uno de esos partidos fue el partido NAZI liderado por Hitler </a:t>
            </a:r>
            <a:r>
              <a:rPr lang="es-ES" sz="2400" dirty="0" err="1"/>
              <a:t>Hitler</a:t>
            </a:r>
            <a:r>
              <a:rPr lang="es-ES" sz="2400" dirty="0"/>
              <a:t>.</a:t>
            </a:r>
          </a:p>
          <a:p>
            <a:r>
              <a:rPr lang="es-ES" sz="2400" dirty="0"/>
              <a:t>
  En 1933 Hitler se convirtió en canciller de Alemania. </a:t>
            </a:r>
            <a:endParaRPr lang="es-DO" sz="2400" dirty="0"/>
          </a:p>
          <a:p>
            <a:endParaRPr lang="es-DO" dirty="0"/>
          </a:p>
        </p:txBody>
      </p:sp>
    </p:spTree>
    <p:extLst>
      <p:ext uri="{BB962C8B-B14F-4D97-AF65-F5344CB8AC3E}">
        <p14:creationId xmlns:p14="http://schemas.microsoft.com/office/powerpoint/2010/main" val="2959534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1867C5-89B8-401B-BD29-A6C0E4A0B3FB}"/>
              </a:ext>
            </a:extLst>
          </p:cNvPr>
          <p:cNvSpPr txBox="1"/>
          <p:nvPr/>
        </p:nvSpPr>
        <p:spPr>
          <a:xfrm>
            <a:off x="423512" y="365760"/>
            <a:ext cx="4389120" cy="1938992"/>
          </a:xfrm>
          <a:prstGeom prst="rect">
            <a:avLst/>
          </a:prstGeom>
          <a:noFill/>
        </p:spPr>
        <p:txBody>
          <a:bodyPr wrap="square" rtlCol="0">
            <a:spAutoFit/>
          </a:bodyPr>
          <a:lstStyle/>
          <a:p>
            <a:r>
              <a:rPr lang="en-US" sz="2400" dirty="0"/>
              <a:t>By 1935, the Democratic institutions of the Republic were silenced, the German Parliament did nothing to stop Hitler so he became the voice od Germany</a:t>
            </a:r>
            <a:endParaRPr lang="es-DO" sz="2400" dirty="0"/>
          </a:p>
        </p:txBody>
      </p:sp>
      <p:sp>
        <p:nvSpPr>
          <p:cNvPr id="6" name="TextBox 5">
            <a:extLst>
              <a:ext uri="{FF2B5EF4-FFF2-40B4-BE49-F238E27FC236}">
                <a16:creationId xmlns:a16="http://schemas.microsoft.com/office/drawing/2014/main" id="{C3DEBA3C-F3EC-4E03-98B7-938BBAF273FB}"/>
              </a:ext>
            </a:extLst>
          </p:cNvPr>
          <p:cNvSpPr txBox="1"/>
          <p:nvPr/>
        </p:nvSpPr>
        <p:spPr>
          <a:xfrm>
            <a:off x="423512" y="2444115"/>
            <a:ext cx="4591250" cy="3416320"/>
          </a:xfrm>
          <a:prstGeom prst="rect">
            <a:avLst/>
          </a:prstGeom>
          <a:noFill/>
        </p:spPr>
        <p:txBody>
          <a:bodyPr wrap="square" rtlCol="0">
            <a:spAutoFit/>
          </a:bodyPr>
          <a:lstStyle/>
          <a:p>
            <a:r>
              <a:rPr lang="es-DO" sz="2400" dirty="0" err="1"/>
              <a:t>It</a:t>
            </a:r>
            <a:r>
              <a:rPr lang="es-DO" sz="2400" dirty="0"/>
              <a:t> is </a:t>
            </a:r>
            <a:r>
              <a:rPr lang="es-DO" sz="2400" dirty="0" err="1"/>
              <a:t>interesting</a:t>
            </a:r>
            <a:r>
              <a:rPr lang="es-DO" sz="2400" dirty="0"/>
              <a:t> </a:t>
            </a:r>
            <a:r>
              <a:rPr lang="es-DO" sz="2400" dirty="0" err="1"/>
              <a:t>to</a:t>
            </a:r>
            <a:r>
              <a:rPr lang="es-DO" sz="2400" dirty="0"/>
              <a:t> note </a:t>
            </a:r>
            <a:r>
              <a:rPr lang="es-DO" sz="2400" dirty="0" err="1"/>
              <a:t>that</a:t>
            </a:r>
            <a:r>
              <a:rPr lang="es-DO" sz="2400" dirty="0"/>
              <a:t> once </a:t>
            </a:r>
            <a:r>
              <a:rPr lang="es-DO" sz="2400" dirty="0" err="1"/>
              <a:t>Gemany</a:t>
            </a:r>
            <a:r>
              <a:rPr lang="es-DO" sz="2400" dirty="0"/>
              <a:t> </a:t>
            </a:r>
            <a:r>
              <a:rPr lang="es-DO" sz="2400" dirty="0" err="1"/>
              <a:t>went</a:t>
            </a:r>
            <a:r>
              <a:rPr lang="es-DO" sz="2400" dirty="0"/>
              <a:t>  </a:t>
            </a:r>
            <a:r>
              <a:rPr lang="es-DO" sz="2400" dirty="0" err="1"/>
              <a:t>bankrupt</a:t>
            </a:r>
            <a:r>
              <a:rPr lang="es-DO" sz="2400" dirty="0"/>
              <a:t>, the </a:t>
            </a:r>
            <a:r>
              <a:rPr lang="es-DO" sz="2400" dirty="0" err="1"/>
              <a:t>countries</a:t>
            </a:r>
            <a:r>
              <a:rPr lang="es-DO" sz="2400" dirty="0"/>
              <a:t> </a:t>
            </a:r>
            <a:r>
              <a:rPr lang="es-DO" sz="2400" dirty="0" err="1"/>
              <a:t>that</a:t>
            </a:r>
            <a:r>
              <a:rPr lang="es-DO" sz="2400" dirty="0"/>
              <a:t> </a:t>
            </a:r>
            <a:r>
              <a:rPr lang="es-DO" sz="2400" dirty="0" err="1"/>
              <a:t>Germany</a:t>
            </a:r>
            <a:r>
              <a:rPr lang="es-DO" sz="2400" dirty="0"/>
              <a:t> was </a:t>
            </a:r>
            <a:r>
              <a:rPr lang="es-DO" sz="2400" dirty="0" err="1"/>
              <a:t>making</a:t>
            </a:r>
            <a:r>
              <a:rPr lang="es-DO" sz="2400" dirty="0"/>
              <a:t> </a:t>
            </a:r>
            <a:r>
              <a:rPr lang="es-DO" sz="2400" dirty="0" err="1"/>
              <a:t>financial</a:t>
            </a:r>
            <a:r>
              <a:rPr lang="es-DO" sz="2400" dirty="0"/>
              <a:t> </a:t>
            </a:r>
            <a:r>
              <a:rPr lang="es-DO" sz="2400" dirty="0" err="1"/>
              <a:t>reparations</a:t>
            </a:r>
            <a:r>
              <a:rPr lang="es-DO" sz="2400" dirty="0"/>
              <a:t>, </a:t>
            </a:r>
            <a:r>
              <a:rPr lang="es-DO" sz="2400" dirty="0" err="1"/>
              <a:t>excused</a:t>
            </a:r>
            <a:r>
              <a:rPr lang="es-DO" sz="2400" dirty="0"/>
              <a:t> </a:t>
            </a:r>
            <a:r>
              <a:rPr lang="es-DO" sz="2400" dirty="0" err="1"/>
              <a:t>Germany’s</a:t>
            </a:r>
            <a:r>
              <a:rPr lang="es-DO" sz="2400" dirty="0"/>
              <a:t> </a:t>
            </a:r>
            <a:r>
              <a:rPr lang="es-DO" sz="2400" dirty="0" err="1"/>
              <a:t>war</a:t>
            </a:r>
            <a:r>
              <a:rPr lang="es-DO" sz="2400" dirty="0"/>
              <a:t> </a:t>
            </a:r>
            <a:r>
              <a:rPr lang="es-DO" sz="2400" dirty="0" err="1"/>
              <a:t>debt</a:t>
            </a:r>
            <a:r>
              <a:rPr lang="es-DO" sz="2400" dirty="0"/>
              <a:t>.  </a:t>
            </a:r>
            <a:r>
              <a:rPr lang="es-DO" sz="2400" dirty="0" err="1"/>
              <a:t>However</a:t>
            </a:r>
            <a:r>
              <a:rPr lang="es-DO" sz="2400" dirty="0"/>
              <a:t>, the German </a:t>
            </a:r>
            <a:r>
              <a:rPr lang="es-DO" sz="2400" dirty="0" err="1"/>
              <a:t>people</a:t>
            </a:r>
            <a:r>
              <a:rPr lang="es-DO" sz="2400" dirty="0"/>
              <a:t>, </a:t>
            </a:r>
            <a:r>
              <a:rPr lang="es-DO" sz="2400" dirty="0" err="1"/>
              <a:t>although</a:t>
            </a:r>
            <a:r>
              <a:rPr lang="es-DO" sz="2400" dirty="0"/>
              <a:t> </a:t>
            </a:r>
            <a:r>
              <a:rPr lang="es-DO" sz="2400" dirty="0" err="1"/>
              <a:t>upset</a:t>
            </a:r>
            <a:r>
              <a:rPr lang="es-DO" sz="2400" dirty="0"/>
              <a:t> </a:t>
            </a:r>
            <a:r>
              <a:rPr lang="es-DO" sz="2400" dirty="0" err="1"/>
              <a:t>about</a:t>
            </a:r>
            <a:r>
              <a:rPr lang="es-DO" sz="2400" dirty="0"/>
              <a:t> </a:t>
            </a:r>
            <a:r>
              <a:rPr lang="es-DO" sz="2400" dirty="0" err="1"/>
              <a:t>their</a:t>
            </a:r>
            <a:r>
              <a:rPr lang="es-DO" sz="2400" dirty="0"/>
              <a:t> </a:t>
            </a:r>
            <a:r>
              <a:rPr lang="es-DO" sz="2400" dirty="0" err="1"/>
              <a:t>economy</a:t>
            </a:r>
            <a:r>
              <a:rPr lang="es-DO" sz="2400" dirty="0"/>
              <a:t>, </a:t>
            </a:r>
            <a:r>
              <a:rPr lang="es-DO" sz="2400" dirty="0" err="1"/>
              <a:t>they</a:t>
            </a:r>
            <a:r>
              <a:rPr lang="es-DO" sz="2400" dirty="0"/>
              <a:t> </a:t>
            </a:r>
            <a:r>
              <a:rPr lang="es-DO" sz="2400" dirty="0" err="1"/>
              <a:t>were</a:t>
            </a:r>
            <a:r>
              <a:rPr lang="es-DO" sz="2400" dirty="0"/>
              <a:t> more </a:t>
            </a:r>
            <a:r>
              <a:rPr lang="es-DO" sz="2400" dirty="0" err="1"/>
              <a:t>upset</a:t>
            </a:r>
            <a:r>
              <a:rPr lang="es-DO" sz="2400" dirty="0"/>
              <a:t> </a:t>
            </a:r>
            <a:r>
              <a:rPr lang="es-DO" sz="2400" dirty="0" err="1"/>
              <a:t>with</a:t>
            </a:r>
            <a:r>
              <a:rPr lang="es-DO" sz="2400" dirty="0"/>
              <a:t> the </a:t>
            </a:r>
            <a:r>
              <a:rPr lang="es-DO" sz="2400" dirty="0" err="1"/>
              <a:t>loss</a:t>
            </a:r>
            <a:r>
              <a:rPr lang="es-DO" sz="2400" dirty="0"/>
              <a:t> </a:t>
            </a:r>
            <a:r>
              <a:rPr lang="es-DO" sz="2400" dirty="0" err="1"/>
              <a:t>of</a:t>
            </a:r>
            <a:r>
              <a:rPr lang="es-DO" sz="2400" dirty="0"/>
              <a:t> </a:t>
            </a:r>
            <a:r>
              <a:rPr lang="es-DO" sz="2400" dirty="0" err="1"/>
              <a:t>their</a:t>
            </a:r>
            <a:r>
              <a:rPr lang="es-DO" sz="2400" dirty="0"/>
              <a:t> </a:t>
            </a:r>
            <a:r>
              <a:rPr lang="es-DO" sz="2400" dirty="0" err="1"/>
              <a:t>lands</a:t>
            </a:r>
            <a:r>
              <a:rPr lang="es-DO" sz="2400" dirty="0"/>
              <a:t>.</a:t>
            </a:r>
          </a:p>
        </p:txBody>
      </p:sp>
      <p:sp>
        <p:nvSpPr>
          <p:cNvPr id="4" name="TextBox 3">
            <a:extLst>
              <a:ext uri="{FF2B5EF4-FFF2-40B4-BE49-F238E27FC236}">
                <a16:creationId xmlns:a16="http://schemas.microsoft.com/office/drawing/2014/main" id="{718B085C-B205-4C0E-A66C-0EDD1D702966}"/>
              </a:ext>
            </a:extLst>
          </p:cNvPr>
          <p:cNvSpPr txBox="1"/>
          <p:nvPr/>
        </p:nvSpPr>
        <p:spPr>
          <a:xfrm>
            <a:off x="6705600" y="365760"/>
            <a:ext cx="4389120" cy="2677656"/>
          </a:xfrm>
          <a:prstGeom prst="rect">
            <a:avLst/>
          </a:prstGeom>
          <a:noFill/>
        </p:spPr>
        <p:txBody>
          <a:bodyPr wrap="square" rtlCol="0">
            <a:spAutoFit/>
          </a:bodyPr>
          <a:lstStyle/>
          <a:p>
            <a:r>
              <a:rPr lang="es-ES" sz="2400" dirty="0"/>
              <a:t>En 1935, las instituciones democráticas de la República estaban </a:t>
            </a:r>
            <a:r>
              <a:rPr lang="es-ES" sz="2400" dirty="0" err="1"/>
              <a:t>scilenced</a:t>
            </a:r>
            <a:r>
              <a:rPr lang="es-ES" sz="2400" dirty="0"/>
              <a:t>, el </a:t>
            </a:r>
            <a:r>
              <a:rPr lang="es-ES" sz="2400" dirty="0" err="1"/>
              <a:t>parliament</a:t>
            </a:r>
            <a:r>
              <a:rPr lang="es-ES" sz="2400" dirty="0"/>
              <a:t> alemán no hizo nada para detener a Hitler por lo que se convirtió en la voz </a:t>
            </a:r>
            <a:r>
              <a:rPr lang="es-ES" sz="2400" dirty="0" err="1"/>
              <a:t>od</a:t>
            </a:r>
            <a:r>
              <a:rPr lang="es-ES" sz="2400" dirty="0"/>
              <a:t> Alemania
</a:t>
            </a:r>
            <a:endParaRPr lang="en-US" sz="2400" dirty="0"/>
          </a:p>
        </p:txBody>
      </p:sp>
      <p:sp>
        <p:nvSpPr>
          <p:cNvPr id="5" name="TextBox 4">
            <a:extLst>
              <a:ext uri="{FF2B5EF4-FFF2-40B4-BE49-F238E27FC236}">
                <a16:creationId xmlns:a16="http://schemas.microsoft.com/office/drawing/2014/main" id="{14E2DC61-29D0-462D-8C54-1A18C997AB11}"/>
              </a:ext>
            </a:extLst>
          </p:cNvPr>
          <p:cNvSpPr txBox="1"/>
          <p:nvPr/>
        </p:nvSpPr>
        <p:spPr>
          <a:xfrm>
            <a:off x="6370320" y="3043416"/>
            <a:ext cx="5398168" cy="3323987"/>
          </a:xfrm>
          <a:prstGeom prst="rect">
            <a:avLst/>
          </a:prstGeom>
          <a:noFill/>
        </p:spPr>
        <p:txBody>
          <a:bodyPr wrap="square" rtlCol="0">
            <a:spAutoFit/>
          </a:bodyPr>
          <a:lstStyle/>
          <a:p>
            <a:r>
              <a:rPr lang="es-ES" sz="2400" dirty="0"/>
              <a:t>Es interesante notar que una vez que </a:t>
            </a:r>
            <a:r>
              <a:rPr lang="es-ES" sz="2400" dirty="0" err="1"/>
              <a:t>Gemany</a:t>
            </a:r>
            <a:r>
              <a:rPr lang="es-ES" sz="2400" dirty="0"/>
              <a:t> se declaró en bancarrota, los países que Alemania estaba haciendo reparaciones financieras, excusaron la deuda de guerra de Alemania.  Sin embargo, el pueblo alemán, aunque molesto por su economía, estaba más molesto con la pérdida de sus tierras</a:t>
            </a:r>
            <a:r>
              <a:rPr lang="es-ES" dirty="0"/>
              <a:t>.
</a:t>
            </a:r>
            <a:endParaRPr lang="en-US" dirty="0"/>
          </a:p>
        </p:txBody>
      </p:sp>
    </p:spTree>
    <p:extLst>
      <p:ext uri="{BB962C8B-B14F-4D97-AF65-F5344CB8AC3E}">
        <p14:creationId xmlns:p14="http://schemas.microsoft.com/office/powerpoint/2010/main" val="3215318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02B1297-1F2B-4DE1-81DB-809BDDCA21CD}"/>
              </a:ext>
            </a:extLst>
          </p:cNvPr>
          <p:cNvSpPr txBox="1"/>
          <p:nvPr/>
        </p:nvSpPr>
        <p:spPr>
          <a:xfrm>
            <a:off x="6631806" y="433137"/>
            <a:ext cx="4847925" cy="646331"/>
          </a:xfrm>
          <a:prstGeom prst="rect">
            <a:avLst/>
          </a:prstGeom>
          <a:noFill/>
        </p:spPr>
        <p:txBody>
          <a:bodyPr wrap="square" rtlCol="0">
            <a:spAutoFit/>
          </a:bodyPr>
          <a:lstStyle/>
          <a:p>
            <a:r>
              <a:rPr lang="es-DO" dirty="0"/>
              <a:t>
</a:t>
            </a:r>
            <a:endParaRPr lang="en-US" dirty="0"/>
          </a:p>
        </p:txBody>
      </p:sp>
      <p:sp>
        <p:nvSpPr>
          <p:cNvPr id="4" name="TextBox 3">
            <a:extLst>
              <a:ext uri="{FF2B5EF4-FFF2-40B4-BE49-F238E27FC236}">
                <a16:creationId xmlns:a16="http://schemas.microsoft.com/office/drawing/2014/main" id="{E5747E7F-FFCC-4857-828B-E164E2606EAE}"/>
              </a:ext>
            </a:extLst>
          </p:cNvPr>
          <p:cNvSpPr txBox="1"/>
          <p:nvPr/>
        </p:nvSpPr>
        <p:spPr>
          <a:xfrm>
            <a:off x="712269" y="433137"/>
            <a:ext cx="4061861" cy="5324535"/>
          </a:xfrm>
          <a:prstGeom prst="rect">
            <a:avLst/>
          </a:prstGeom>
          <a:noFill/>
        </p:spPr>
        <p:txBody>
          <a:bodyPr wrap="square" rtlCol="0">
            <a:spAutoFit/>
          </a:bodyPr>
          <a:lstStyle/>
          <a:p>
            <a:r>
              <a:rPr lang="en-US" sz="2000" dirty="0"/>
              <a:t>You will remember, the .Treaty of Versailles provided not only </a:t>
            </a:r>
            <a:r>
              <a:rPr lang="en-US" sz="2000" dirty="0" err="1"/>
              <a:t>Geemany</a:t>
            </a:r>
            <a:r>
              <a:rPr lang="en-US" sz="2000" dirty="0"/>
              <a:t> had to make financial reparations, they were strictly prohibited from developing ANY submarines,  offensive weapons like fighter airplanes or battle ships.  </a:t>
            </a:r>
          </a:p>
          <a:p>
            <a:endParaRPr lang="en-US" sz="2000" dirty="0"/>
          </a:p>
          <a:p>
            <a:r>
              <a:rPr lang="en-US" sz="2000" dirty="0"/>
              <a:t>In 1935 Hitler denounced German disarmament required by the treaty, so he began building a war machine by manufacturing submarines, planes and tanks.  He believed his efforts were secret, but U.S. intelligence knew </a:t>
            </a:r>
            <a:r>
              <a:rPr lang="en-US" sz="2000" dirty="0" err="1"/>
              <a:t>whatR</a:t>
            </a:r>
            <a:r>
              <a:rPr lang="en-US" sz="2000" dirty="0"/>
              <a:t> Hitler was doing.</a:t>
            </a:r>
          </a:p>
          <a:p>
            <a:endParaRPr lang="en-US" sz="2000" dirty="0"/>
          </a:p>
          <a:p>
            <a:r>
              <a:rPr lang="en-US" sz="2000" dirty="0"/>
              <a:t>Why didn’t Roosevelt do anything?</a:t>
            </a:r>
            <a:endParaRPr lang="es-DO" sz="2000" dirty="0"/>
          </a:p>
        </p:txBody>
      </p:sp>
      <p:sp>
        <p:nvSpPr>
          <p:cNvPr id="5" name="TextBox 4">
            <a:extLst>
              <a:ext uri="{FF2B5EF4-FFF2-40B4-BE49-F238E27FC236}">
                <a16:creationId xmlns:a16="http://schemas.microsoft.com/office/drawing/2014/main" id="{40DEFBC3-2A0A-4EE4-9E4E-4D28579AF15A}"/>
              </a:ext>
            </a:extLst>
          </p:cNvPr>
          <p:cNvSpPr txBox="1"/>
          <p:nvPr/>
        </p:nvSpPr>
        <p:spPr>
          <a:xfrm>
            <a:off x="6492240" y="304800"/>
            <a:ext cx="4480560" cy="5632311"/>
          </a:xfrm>
          <a:prstGeom prst="rect">
            <a:avLst/>
          </a:prstGeom>
          <a:noFill/>
        </p:spPr>
        <p:txBody>
          <a:bodyPr wrap="square" rtlCol="0">
            <a:spAutoFit/>
          </a:bodyPr>
          <a:lstStyle/>
          <a:p>
            <a:r>
              <a:rPr lang="es-ES" sz="2000" dirty="0"/>
              <a:t>Recordarás. El Tratado de Versalles establecía no sólo que </a:t>
            </a:r>
            <a:r>
              <a:rPr lang="es-ES" sz="2000" dirty="0" err="1"/>
              <a:t>Geemany</a:t>
            </a:r>
            <a:r>
              <a:rPr lang="es-ES" sz="2000" dirty="0"/>
              <a:t> tenía que hacer reparaciones financieras, sino que se les prohibía estrictamente desarrollar submarinos, armas ofensivas como aviones de combate o buques de batalla.  
En 1935 Hitler denunció el desarme alemán requerido por el tratado, por lo que comenzó a construir una máquina de guerra mediante la fabricación de submarinos, aviones y tanques.  Creía que sus esfuerzos eran secretos, pero la inteligencia estadounidense sabía lo que Hitler estaba haciendo.
</a:t>
            </a:r>
          </a:p>
          <a:p>
            <a:r>
              <a:rPr lang="es-ES" sz="2000" dirty="0"/>
              <a:t>¿Por qué Roosevelt no hizo nada?
</a:t>
            </a:r>
            <a:endParaRPr lang="en-US" sz="2000" dirty="0"/>
          </a:p>
        </p:txBody>
      </p:sp>
    </p:spTree>
    <p:extLst>
      <p:ext uri="{BB962C8B-B14F-4D97-AF65-F5344CB8AC3E}">
        <p14:creationId xmlns:p14="http://schemas.microsoft.com/office/powerpoint/2010/main" val="575740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6160A19-F962-4027-8370-9B02F808F84B}"/>
              </a:ext>
            </a:extLst>
          </p:cNvPr>
          <p:cNvSpPr txBox="1"/>
          <p:nvPr/>
        </p:nvSpPr>
        <p:spPr>
          <a:xfrm>
            <a:off x="337687" y="753978"/>
            <a:ext cx="5544953" cy="6186309"/>
          </a:xfrm>
          <a:prstGeom prst="rect">
            <a:avLst/>
          </a:prstGeom>
          <a:noFill/>
        </p:spPr>
        <p:txBody>
          <a:bodyPr wrap="square" rtlCol="0">
            <a:spAutoFit/>
          </a:bodyPr>
          <a:lstStyle/>
          <a:p>
            <a:r>
              <a:rPr lang="es-DO" sz="2400" dirty="0"/>
              <a:t>F.D.R. did </a:t>
            </a:r>
            <a:r>
              <a:rPr lang="es-DO" sz="2400" dirty="0" err="1"/>
              <a:t>respond</a:t>
            </a:r>
            <a:r>
              <a:rPr lang="es-DO" sz="2400" dirty="0"/>
              <a:t> </a:t>
            </a:r>
            <a:r>
              <a:rPr lang="es-DO" sz="2400" dirty="0" err="1"/>
              <a:t>to</a:t>
            </a:r>
            <a:r>
              <a:rPr lang="es-DO" sz="2400" dirty="0"/>
              <a:t> </a:t>
            </a:r>
            <a:r>
              <a:rPr lang="es-DO" sz="2400" dirty="0" err="1"/>
              <a:t>these</a:t>
            </a:r>
            <a:r>
              <a:rPr lang="es-DO" sz="2400" dirty="0"/>
              <a:t> </a:t>
            </a:r>
            <a:r>
              <a:rPr lang="es-DO" sz="2400" dirty="0" err="1"/>
              <a:t>inqiries</a:t>
            </a:r>
            <a:r>
              <a:rPr lang="es-DO" sz="2400" dirty="0"/>
              <a:t> and </a:t>
            </a:r>
            <a:r>
              <a:rPr lang="es-DO" sz="2400" dirty="0" err="1"/>
              <a:t>his</a:t>
            </a:r>
            <a:r>
              <a:rPr lang="es-DO" sz="2400" dirty="0"/>
              <a:t> response was </a:t>
            </a:r>
            <a:r>
              <a:rPr lang="es-DO" sz="2400" dirty="0" err="1"/>
              <a:t>not</a:t>
            </a:r>
            <a:r>
              <a:rPr lang="es-DO" sz="2400" dirty="0"/>
              <a:t> </a:t>
            </a:r>
            <a:r>
              <a:rPr lang="es-DO" sz="2400" dirty="0" err="1"/>
              <a:t>just</a:t>
            </a:r>
            <a:r>
              <a:rPr lang="es-DO" sz="2400" dirty="0"/>
              <a:t> </a:t>
            </a:r>
            <a:r>
              <a:rPr lang="es-DO" sz="2400" dirty="0" err="1"/>
              <a:t>neutrality</a:t>
            </a:r>
            <a:r>
              <a:rPr lang="es-DO" sz="2400" dirty="0"/>
              <a:t>, </a:t>
            </a:r>
            <a:r>
              <a:rPr lang="es-DO" sz="2400" dirty="0" err="1"/>
              <a:t>but</a:t>
            </a:r>
            <a:r>
              <a:rPr lang="es-DO" sz="2400" dirty="0"/>
              <a:t> </a:t>
            </a:r>
            <a:r>
              <a:rPr lang="es-DO" sz="2400" dirty="0" err="1"/>
              <a:t>rather</a:t>
            </a:r>
            <a:r>
              <a:rPr lang="es-DO" sz="2400" dirty="0"/>
              <a:t>, </a:t>
            </a:r>
            <a:r>
              <a:rPr lang="es-DO" sz="2400" dirty="0" err="1"/>
              <a:t>his</a:t>
            </a:r>
            <a:r>
              <a:rPr lang="es-DO" sz="2400" dirty="0"/>
              <a:t> </a:t>
            </a:r>
            <a:r>
              <a:rPr lang="es-DO" sz="2400" dirty="0" err="1"/>
              <a:t>doubtless</a:t>
            </a:r>
            <a:r>
              <a:rPr lang="es-DO" sz="2400" dirty="0"/>
              <a:t> </a:t>
            </a:r>
            <a:r>
              <a:rPr lang="es-DO" sz="2400" dirty="0" err="1"/>
              <a:t>refrain</a:t>
            </a:r>
            <a:r>
              <a:rPr lang="es-DO" sz="2400" dirty="0"/>
              <a:t> </a:t>
            </a:r>
            <a:r>
              <a:rPr lang="es-DO" sz="2400" dirty="0" err="1"/>
              <a:t>from</a:t>
            </a:r>
            <a:r>
              <a:rPr lang="es-DO" sz="2400" dirty="0"/>
              <a:t> </a:t>
            </a:r>
            <a:r>
              <a:rPr lang="es-DO" sz="2400" dirty="0" err="1"/>
              <a:t>doing</a:t>
            </a:r>
            <a:r>
              <a:rPr lang="es-DO" sz="2400" dirty="0"/>
              <a:t> so was </a:t>
            </a:r>
            <a:r>
              <a:rPr lang="es-DO" sz="2400" dirty="0" err="1"/>
              <a:t>bcause</a:t>
            </a:r>
            <a:r>
              <a:rPr lang="es-DO" sz="2400" dirty="0"/>
              <a:t> anything he </a:t>
            </a:r>
            <a:r>
              <a:rPr lang="es-DO" sz="2400" dirty="0" err="1"/>
              <a:t>might</a:t>
            </a:r>
            <a:r>
              <a:rPr lang="es-DO" sz="2400" dirty="0"/>
              <a:t> </a:t>
            </a:r>
            <a:r>
              <a:rPr lang="es-DO" sz="2400" dirty="0" err="1"/>
              <a:t>say</a:t>
            </a:r>
            <a:r>
              <a:rPr lang="es-DO" sz="2400" dirty="0"/>
              <a:t> </a:t>
            </a:r>
            <a:r>
              <a:rPr lang="es-DO" sz="2400" dirty="0" err="1"/>
              <a:t>would</a:t>
            </a:r>
            <a:r>
              <a:rPr lang="es-DO" sz="2400" dirty="0"/>
              <a:t> </a:t>
            </a:r>
            <a:r>
              <a:rPr lang="es-DO" sz="2400" dirty="0" err="1"/>
              <a:t>have</a:t>
            </a:r>
            <a:r>
              <a:rPr lang="es-DO" sz="2400" dirty="0"/>
              <a:t> </a:t>
            </a:r>
            <a:r>
              <a:rPr lang="es-DO" sz="2400" dirty="0" err="1"/>
              <a:t>created</a:t>
            </a:r>
            <a:r>
              <a:rPr lang="es-DO" sz="2400" dirty="0"/>
              <a:t> </a:t>
            </a:r>
            <a:r>
              <a:rPr lang="es-DO" sz="2400" dirty="0" err="1"/>
              <a:t>violent</a:t>
            </a:r>
            <a:r>
              <a:rPr lang="es-DO" sz="2400" dirty="0"/>
              <a:t> </a:t>
            </a:r>
            <a:r>
              <a:rPr lang="es-DO" sz="2400" dirty="0" err="1"/>
              <a:t>dissension</a:t>
            </a:r>
            <a:r>
              <a:rPr lang="es-DO" sz="2400" dirty="0"/>
              <a:t> </a:t>
            </a:r>
            <a:r>
              <a:rPr lang="es-DO" sz="2400" dirty="0" err="1"/>
              <a:t>among</a:t>
            </a:r>
            <a:r>
              <a:rPr lang="es-DO" sz="2400" dirty="0"/>
              <a:t> American </a:t>
            </a:r>
            <a:r>
              <a:rPr lang="es-DO" sz="2400" dirty="0" err="1"/>
              <a:t>groups</a:t>
            </a:r>
            <a:r>
              <a:rPr lang="es-DO" sz="2400" dirty="0"/>
              <a:t> </a:t>
            </a:r>
            <a:r>
              <a:rPr lang="es-DO" sz="2400" dirty="0" err="1"/>
              <a:t>on</a:t>
            </a:r>
            <a:r>
              <a:rPr lang="es-DO" sz="2400" dirty="0"/>
              <a:t> </a:t>
            </a:r>
            <a:r>
              <a:rPr lang="es-DO" sz="2400" dirty="0" err="1"/>
              <a:t>parties</a:t>
            </a:r>
            <a:r>
              <a:rPr lang="es-DO" sz="2400" dirty="0"/>
              <a:t> </a:t>
            </a:r>
            <a:r>
              <a:rPr lang="es-DO" sz="2400" dirty="0" err="1"/>
              <a:t>whom</a:t>
            </a:r>
            <a:r>
              <a:rPr lang="es-DO" sz="2400" dirty="0"/>
              <a:t> he depended </a:t>
            </a:r>
            <a:r>
              <a:rPr lang="es-DO" sz="2400" dirty="0" err="1"/>
              <a:t>to</a:t>
            </a:r>
            <a:r>
              <a:rPr lang="es-DO" sz="2400" dirty="0"/>
              <a:t> </a:t>
            </a:r>
            <a:r>
              <a:rPr lang="es-DO" sz="2400" dirty="0" err="1"/>
              <a:t>continue</a:t>
            </a:r>
            <a:r>
              <a:rPr lang="es-DO" sz="2400" dirty="0"/>
              <a:t> </a:t>
            </a:r>
            <a:r>
              <a:rPr lang="es-DO" sz="2400" dirty="0" err="1"/>
              <a:t>his</a:t>
            </a:r>
            <a:r>
              <a:rPr lang="es-DO" sz="2400" dirty="0"/>
              <a:t> </a:t>
            </a:r>
            <a:r>
              <a:rPr lang="es-DO" sz="2400" dirty="0" err="1"/>
              <a:t>domestic</a:t>
            </a:r>
            <a:r>
              <a:rPr lang="es-DO" sz="2400" dirty="0"/>
              <a:t> </a:t>
            </a:r>
            <a:r>
              <a:rPr lang="es-DO" sz="2400" dirty="0" err="1"/>
              <a:t>program</a:t>
            </a:r>
            <a:r>
              <a:rPr lang="es-DO" sz="2400" dirty="0"/>
              <a:t>.</a:t>
            </a:r>
          </a:p>
          <a:p>
            <a:endParaRPr lang="es-DO" sz="2400" dirty="0"/>
          </a:p>
          <a:p>
            <a:r>
              <a:rPr lang="es-DO" sz="2400" dirty="0"/>
              <a:t>In 1938 Hitler and </a:t>
            </a:r>
            <a:r>
              <a:rPr lang="es-DO" sz="2400" dirty="0" err="1"/>
              <a:t>his</a:t>
            </a:r>
            <a:r>
              <a:rPr lang="es-DO" sz="2400" dirty="0"/>
              <a:t> </a:t>
            </a:r>
            <a:r>
              <a:rPr lang="es-DO" sz="2400" dirty="0" err="1"/>
              <a:t>army</a:t>
            </a:r>
            <a:r>
              <a:rPr lang="es-DO" sz="2400" dirty="0"/>
              <a:t> </a:t>
            </a:r>
            <a:r>
              <a:rPr lang="es-DO" sz="2400" dirty="0" err="1"/>
              <a:t>invaded</a:t>
            </a:r>
            <a:r>
              <a:rPr lang="es-DO" sz="2400" dirty="0"/>
              <a:t> </a:t>
            </a:r>
            <a:r>
              <a:rPr lang="es-DO" sz="2400" dirty="0" err="1"/>
              <a:t>an</a:t>
            </a:r>
            <a:r>
              <a:rPr lang="es-DO" sz="2400" dirty="0"/>
              <a:t> </a:t>
            </a:r>
            <a:r>
              <a:rPr lang="es-DO" sz="2400" dirty="0" err="1"/>
              <a:t>thereafter</a:t>
            </a:r>
            <a:r>
              <a:rPr lang="es-DO" sz="2400" dirty="0"/>
              <a:t> </a:t>
            </a:r>
            <a:r>
              <a:rPr lang="es-DO" sz="2400" dirty="0" err="1"/>
              <a:t>annexed</a:t>
            </a:r>
            <a:r>
              <a:rPr lang="es-DO" sz="2400" dirty="0"/>
              <a:t> Austria.  </a:t>
            </a:r>
          </a:p>
          <a:p>
            <a:endParaRPr lang="es-DO" sz="2400" dirty="0"/>
          </a:p>
          <a:p>
            <a:r>
              <a:rPr lang="es-DO" sz="2400" dirty="0"/>
              <a:t>Hitler </a:t>
            </a:r>
            <a:r>
              <a:rPr lang="es-DO" sz="2400" dirty="0" err="1"/>
              <a:t>agreed</a:t>
            </a:r>
            <a:r>
              <a:rPr lang="es-DO" sz="2400" dirty="0"/>
              <a:t> </a:t>
            </a:r>
            <a:r>
              <a:rPr lang="es-DO" sz="2400" dirty="0" err="1"/>
              <a:t>not</a:t>
            </a:r>
            <a:r>
              <a:rPr lang="es-DO" sz="2400" dirty="0"/>
              <a:t> </a:t>
            </a:r>
            <a:r>
              <a:rPr lang="es-DO" sz="2400" dirty="0" err="1"/>
              <a:t>to</a:t>
            </a:r>
            <a:r>
              <a:rPr lang="es-DO" sz="2400" dirty="0"/>
              <a:t> invade </a:t>
            </a:r>
            <a:r>
              <a:rPr lang="es-DO" sz="2400" dirty="0" err="1"/>
              <a:t>but</a:t>
            </a:r>
            <a:r>
              <a:rPr lang="es-DO" sz="2400" dirty="0"/>
              <a:t> in  March 1939 Hitler </a:t>
            </a:r>
            <a:r>
              <a:rPr lang="es-DO" sz="2400" dirty="0" err="1"/>
              <a:t>invaded</a:t>
            </a:r>
            <a:r>
              <a:rPr lang="es-DO" sz="2400" dirty="0"/>
              <a:t> </a:t>
            </a:r>
            <a:r>
              <a:rPr lang="es-DO" sz="2400" dirty="0" err="1"/>
              <a:t>Prague</a:t>
            </a:r>
            <a:r>
              <a:rPr lang="es-DO" sz="2400" dirty="0"/>
              <a:t>  In May 1938 Hitler </a:t>
            </a:r>
            <a:r>
              <a:rPr lang="es-DO" sz="2400" dirty="0" err="1"/>
              <a:t>invaded</a:t>
            </a:r>
            <a:r>
              <a:rPr lang="es-DO" sz="2400" dirty="0"/>
              <a:t> and </a:t>
            </a:r>
            <a:r>
              <a:rPr lang="es-DO" sz="2400" dirty="0" err="1"/>
              <a:t>annexed</a:t>
            </a:r>
            <a:r>
              <a:rPr lang="es-DO" sz="2400" dirty="0"/>
              <a:t> </a:t>
            </a:r>
            <a:r>
              <a:rPr lang="es-DO" sz="2400" dirty="0" err="1"/>
              <a:t>Czechoslovakia</a:t>
            </a:r>
            <a:r>
              <a:rPr lang="es-DO" sz="2400" dirty="0"/>
              <a:t> </a:t>
            </a:r>
          </a:p>
          <a:p>
            <a:endParaRPr lang="es-DO" dirty="0"/>
          </a:p>
          <a:p>
            <a:endParaRPr lang="es-DO" dirty="0"/>
          </a:p>
        </p:txBody>
      </p:sp>
      <p:sp>
        <p:nvSpPr>
          <p:cNvPr id="3" name="TextBox 2">
            <a:extLst>
              <a:ext uri="{FF2B5EF4-FFF2-40B4-BE49-F238E27FC236}">
                <a16:creationId xmlns:a16="http://schemas.microsoft.com/office/drawing/2014/main" id="{61C2D15D-5A01-4AA9-ADFF-E3AEA61B2A29}"/>
              </a:ext>
            </a:extLst>
          </p:cNvPr>
          <p:cNvSpPr txBox="1"/>
          <p:nvPr/>
        </p:nvSpPr>
        <p:spPr>
          <a:xfrm>
            <a:off x="6882063" y="1328287"/>
            <a:ext cx="4100362" cy="646331"/>
          </a:xfrm>
          <a:prstGeom prst="rect">
            <a:avLst/>
          </a:prstGeom>
          <a:noFill/>
        </p:spPr>
        <p:txBody>
          <a:bodyPr wrap="square" rtlCol="0">
            <a:spAutoFit/>
          </a:bodyPr>
          <a:lstStyle/>
          <a:p>
            <a:r>
              <a:rPr lang="es-DO" dirty="0"/>
              <a:t>
</a:t>
            </a:r>
            <a:endParaRPr lang="en-US" dirty="0"/>
          </a:p>
        </p:txBody>
      </p:sp>
      <p:sp>
        <p:nvSpPr>
          <p:cNvPr id="4" name="TextBox 3">
            <a:extLst>
              <a:ext uri="{FF2B5EF4-FFF2-40B4-BE49-F238E27FC236}">
                <a16:creationId xmlns:a16="http://schemas.microsoft.com/office/drawing/2014/main" id="{720DE626-AF9C-4FE5-9349-203073F6304A}"/>
              </a:ext>
            </a:extLst>
          </p:cNvPr>
          <p:cNvSpPr txBox="1"/>
          <p:nvPr/>
        </p:nvSpPr>
        <p:spPr>
          <a:xfrm>
            <a:off x="6553200" y="199980"/>
            <a:ext cx="4770119" cy="6740307"/>
          </a:xfrm>
          <a:prstGeom prst="rect">
            <a:avLst/>
          </a:prstGeom>
          <a:noFill/>
        </p:spPr>
        <p:txBody>
          <a:bodyPr wrap="square" rtlCol="0">
            <a:spAutoFit/>
          </a:bodyPr>
          <a:lstStyle/>
          <a:p>
            <a:r>
              <a:rPr lang="es-ES" sz="2400" dirty="0"/>
              <a:t>F.D.R. respondió a estas </a:t>
            </a:r>
            <a:r>
              <a:rPr lang="es-ES" sz="2400" dirty="0" err="1"/>
              <a:t>inqiries</a:t>
            </a:r>
            <a:r>
              <a:rPr lang="es-ES" sz="2400" dirty="0"/>
              <a:t> y su respuesta no fue sólo neutralidad, sino más bien, su sin duda abstenerse de hacerlo fue porque cualquier cosa que pudiera decir habría creado una disensión violenta entre los grupos estadounidenses sobre los partidos de los que dependía para continuar su programa doméstico.
En 1938 Hitler y su ejército invadieron una Austria anexionada a partir de entonces.  
Hitler aceptó no invadir, pero en marzo de 1939 Hitler invadió Praga En mayo de 1938 Hitler invadió y se anexionó Checoslovaquia 
</a:t>
            </a:r>
            <a:endParaRPr lang="en-US" sz="2400" dirty="0"/>
          </a:p>
        </p:txBody>
      </p:sp>
    </p:spTree>
    <p:extLst>
      <p:ext uri="{BB962C8B-B14F-4D97-AF65-F5344CB8AC3E}">
        <p14:creationId xmlns:p14="http://schemas.microsoft.com/office/powerpoint/2010/main" val="458048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10CF4A-7AB3-4D4D-A37A-B7903EEA6572}"/>
              </a:ext>
            </a:extLst>
          </p:cNvPr>
          <p:cNvSpPr txBox="1"/>
          <p:nvPr/>
        </p:nvSpPr>
        <p:spPr>
          <a:xfrm>
            <a:off x="754781" y="487025"/>
            <a:ext cx="4129238" cy="6370975"/>
          </a:xfrm>
          <a:prstGeom prst="rect">
            <a:avLst/>
          </a:prstGeom>
          <a:noFill/>
        </p:spPr>
        <p:txBody>
          <a:bodyPr wrap="square" rtlCol="0">
            <a:spAutoFit/>
          </a:bodyPr>
          <a:lstStyle/>
          <a:p>
            <a:r>
              <a:rPr lang="es-DO" sz="2400" dirty="0"/>
              <a:t>In the mean time, </a:t>
            </a:r>
            <a:r>
              <a:rPr lang="es-DO" sz="2400" dirty="0" err="1"/>
              <a:t>Japan</a:t>
            </a:r>
            <a:r>
              <a:rPr lang="es-DO" sz="2400" dirty="0"/>
              <a:t> </a:t>
            </a:r>
            <a:r>
              <a:rPr lang="es-DO" sz="2400" dirty="0" err="1"/>
              <a:t>went</a:t>
            </a:r>
            <a:r>
              <a:rPr lang="es-DO" sz="2400" dirty="0"/>
              <a:t> </a:t>
            </a:r>
            <a:r>
              <a:rPr lang="es-DO" sz="2400" dirty="0" err="1"/>
              <a:t>to</a:t>
            </a:r>
            <a:r>
              <a:rPr lang="es-DO" sz="2400" dirty="0"/>
              <a:t> </a:t>
            </a:r>
            <a:r>
              <a:rPr lang="es-DO" sz="2400" dirty="0" err="1"/>
              <a:t>war</a:t>
            </a:r>
            <a:r>
              <a:rPr lang="es-DO" sz="2400" dirty="0"/>
              <a:t> </a:t>
            </a:r>
            <a:r>
              <a:rPr lang="es-DO" sz="2400" dirty="0" err="1"/>
              <a:t>with</a:t>
            </a:r>
            <a:r>
              <a:rPr lang="es-DO" sz="2400" dirty="0"/>
              <a:t> China and </a:t>
            </a:r>
            <a:r>
              <a:rPr lang="es-DO" sz="2400" dirty="0" err="1"/>
              <a:t>eventually</a:t>
            </a:r>
            <a:r>
              <a:rPr lang="es-DO" sz="2400" dirty="0"/>
              <a:t> </a:t>
            </a:r>
            <a:r>
              <a:rPr lang="es-DO" sz="2400" dirty="0" err="1"/>
              <a:t>conquered</a:t>
            </a:r>
            <a:r>
              <a:rPr lang="es-DO" sz="2400" dirty="0"/>
              <a:t> China.  </a:t>
            </a:r>
          </a:p>
          <a:p>
            <a:endParaRPr lang="es-DO" sz="2400" dirty="0"/>
          </a:p>
          <a:p>
            <a:r>
              <a:rPr lang="es-DO" sz="2400" dirty="0" err="1"/>
              <a:t>Thereafter</a:t>
            </a:r>
            <a:r>
              <a:rPr lang="es-DO" sz="2400" dirty="0"/>
              <a:t>, </a:t>
            </a:r>
            <a:r>
              <a:rPr lang="es-DO" sz="2400" dirty="0" err="1"/>
              <a:t>Japan</a:t>
            </a:r>
            <a:r>
              <a:rPr lang="es-DO" sz="2400" dirty="0"/>
              <a:t> </a:t>
            </a:r>
            <a:r>
              <a:rPr lang="es-DO" sz="2400" dirty="0" err="1"/>
              <a:t>went</a:t>
            </a:r>
            <a:r>
              <a:rPr lang="es-DO" sz="2400" dirty="0"/>
              <a:t> </a:t>
            </a:r>
            <a:r>
              <a:rPr lang="es-DO" sz="2400" dirty="0" err="1"/>
              <a:t>on</a:t>
            </a:r>
            <a:r>
              <a:rPr lang="es-DO" sz="2400" dirty="0"/>
              <a:t> </a:t>
            </a:r>
            <a:r>
              <a:rPr lang="es-DO" sz="2400" dirty="0" err="1"/>
              <a:t>to</a:t>
            </a:r>
            <a:r>
              <a:rPr lang="es-DO" sz="2400" dirty="0"/>
              <a:t> invade </a:t>
            </a:r>
            <a:r>
              <a:rPr lang="es-DO" sz="2400" dirty="0" err="1"/>
              <a:t>an</a:t>
            </a:r>
            <a:r>
              <a:rPr lang="es-DO" sz="2400" dirty="0"/>
              <a:t> </a:t>
            </a:r>
            <a:r>
              <a:rPr lang="es-DO" sz="2400" dirty="0" err="1"/>
              <a:t>conquer</a:t>
            </a:r>
            <a:r>
              <a:rPr lang="es-DO" sz="2400" dirty="0"/>
              <a:t>, India, </a:t>
            </a:r>
            <a:r>
              <a:rPr lang="es-DO" sz="2400" dirty="0" err="1"/>
              <a:t>Burma</a:t>
            </a:r>
            <a:r>
              <a:rPr lang="es-DO" sz="2400" dirty="0"/>
              <a:t>, Indonesia, </a:t>
            </a:r>
            <a:r>
              <a:rPr lang="es-DO" sz="2400" dirty="0" err="1"/>
              <a:t>Indochine</a:t>
            </a:r>
            <a:r>
              <a:rPr lang="es-DO" sz="2400" dirty="0"/>
              <a:t>  and </a:t>
            </a:r>
            <a:r>
              <a:rPr lang="es-DO" sz="2400" dirty="0" err="1"/>
              <a:t>finally</a:t>
            </a:r>
            <a:r>
              <a:rPr lang="es-DO" sz="2400" dirty="0"/>
              <a:t> the </a:t>
            </a:r>
            <a:r>
              <a:rPr lang="es-DO" sz="2400" dirty="0" err="1"/>
              <a:t>Philippines</a:t>
            </a:r>
            <a:r>
              <a:rPr lang="es-DO" sz="2400" dirty="0"/>
              <a:t>.</a:t>
            </a:r>
          </a:p>
          <a:p>
            <a:endParaRPr lang="es-DO" sz="2400" dirty="0"/>
          </a:p>
          <a:p>
            <a:r>
              <a:rPr lang="es-DO" sz="2400" dirty="0" err="1"/>
              <a:t>Again</a:t>
            </a:r>
            <a:r>
              <a:rPr lang="es-DO" sz="2400" dirty="0"/>
              <a:t> Roosevelt did </a:t>
            </a:r>
            <a:r>
              <a:rPr lang="es-DO" sz="2400" dirty="0" err="1"/>
              <a:t>nothing</a:t>
            </a:r>
            <a:r>
              <a:rPr lang="es-DO" sz="2400" dirty="0"/>
              <a:t>.</a:t>
            </a:r>
          </a:p>
          <a:p>
            <a:endParaRPr lang="es-DO" sz="2400" dirty="0"/>
          </a:p>
          <a:p>
            <a:r>
              <a:rPr lang="es-DO" sz="2400" dirty="0"/>
              <a:t>Hitler </a:t>
            </a:r>
            <a:r>
              <a:rPr lang="es-DO" sz="2400" dirty="0" err="1"/>
              <a:t>then</a:t>
            </a:r>
            <a:r>
              <a:rPr lang="es-DO" sz="2400" dirty="0"/>
              <a:t> </a:t>
            </a:r>
            <a:r>
              <a:rPr lang="es-DO" sz="2400" dirty="0" err="1"/>
              <a:t>on</a:t>
            </a:r>
            <a:r>
              <a:rPr lang="es-DO" sz="2400" dirty="0"/>
              <a:t> </a:t>
            </a:r>
            <a:r>
              <a:rPr lang="es-DO" sz="2400" dirty="0" err="1"/>
              <a:t>September</a:t>
            </a:r>
            <a:r>
              <a:rPr lang="es-DO" sz="2400" dirty="0"/>
              <a:t> 1, 1939 </a:t>
            </a:r>
            <a:r>
              <a:rPr lang="es-DO" sz="2400" dirty="0" err="1"/>
              <a:t>invaded</a:t>
            </a:r>
            <a:r>
              <a:rPr lang="es-DO" sz="2400" dirty="0"/>
              <a:t> </a:t>
            </a:r>
            <a:r>
              <a:rPr lang="es-DO" sz="2400" dirty="0" err="1"/>
              <a:t>Poland</a:t>
            </a:r>
            <a:r>
              <a:rPr lang="es-DO" sz="2400" dirty="0"/>
              <a:t>.</a:t>
            </a:r>
          </a:p>
          <a:p>
            <a:endParaRPr lang="es-DO" sz="2400" dirty="0"/>
          </a:p>
          <a:p>
            <a:r>
              <a:rPr lang="es-DO" sz="2400" dirty="0" err="1"/>
              <a:t>Two</a:t>
            </a:r>
            <a:r>
              <a:rPr lang="es-DO" sz="2400" dirty="0"/>
              <a:t> </a:t>
            </a:r>
            <a:r>
              <a:rPr lang="es-DO" sz="2400" dirty="0" err="1"/>
              <a:t>days</a:t>
            </a:r>
            <a:r>
              <a:rPr lang="es-DO" sz="2400" dirty="0"/>
              <a:t> later </a:t>
            </a:r>
            <a:r>
              <a:rPr lang="es-DO" sz="2400" dirty="0" err="1"/>
              <a:t>England</a:t>
            </a:r>
            <a:r>
              <a:rPr lang="es-DO" sz="2400" dirty="0"/>
              <a:t> and France </a:t>
            </a:r>
            <a:r>
              <a:rPr lang="es-DO" sz="2400" dirty="0" err="1"/>
              <a:t>declared</a:t>
            </a:r>
            <a:r>
              <a:rPr lang="es-DO" sz="2400" dirty="0"/>
              <a:t> </a:t>
            </a:r>
            <a:r>
              <a:rPr lang="es-DO" sz="2400" dirty="0" err="1"/>
              <a:t>war</a:t>
            </a:r>
            <a:r>
              <a:rPr lang="es-DO" sz="2400" dirty="0"/>
              <a:t> </a:t>
            </a:r>
            <a:r>
              <a:rPr lang="es-DO" sz="2400" dirty="0" err="1"/>
              <a:t>on</a:t>
            </a:r>
            <a:r>
              <a:rPr lang="es-DO" sz="2400" dirty="0"/>
              <a:t> </a:t>
            </a:r>
            <a:r>
              <a:rPr lang="es-DO" sz="2400" dirty="0" err="1"/>
              <a:t>Germany</a:t>
            </a:r>
            <a:r>
              <a:rPr lang="es-DO" sz="2400" dirty="0"/>
              <a:t>.</a:t>
            </a:r>
          </a:p>
        </p:txBody>
      </p:sp>
      <p:sp>
        <p:nvSpPr>
          <p:cNvPr id="4" name="TextBox 3">
            <a:extLst>
              <a:ext uri="{FF2B5EF4-FFF2-40B4-BE49-F238E27FC236}">
                <a16:creationId xmlns:a16="http://schemas.microsoft.com/office/drawing/2014/main" id="{196E9BF7-3B0B-4F18-92B2-9050158D41C5}"/>
              </a:ext>
            </a:extLst>
          </p:cNvPr>
          <p:cNvSpPr txBox="1"/>
          <p:nvPr/>
        </p:nvSpPr>
        <p:spPr>
          <a:xfrm>
            <a:off x="6814686" y="117692"/>
            <a:ext cx="4554353" cy="7109639"/>
          </a:xfrm>
          <a:prstGeom prst="rect">
            <a:avLst/>
          </a:prstGeom>
          <a:noFill/>
        </p:spPr>
        <p:txBody>
          <a:bodyPr wrap="square" rtlCol="0">
            <a:spAutoFit/>
          </a:bodyPr>
          <a:lstStyle/>
          <a:p>
            <a:r>
              <a:rPr lang="es-ES" sz="2400" dirty="0"/>
              <a:t>Mientras tanto, Japón fue a la guerra con China y finalmente consintió a China.</a:t>
            </a:r>
          </a:p>
          <a:p>
            <a:r>
              <a:rPr lang="es-ES" sz="2400" dirty="0"/>
              <a:t>  
A partir de entonces, Japón invadió una conquista, India, Birmania, Indonesia, </a:t>
            </a:r>
            <a:r>
              <a:rPr lang="es-ES" sz="2400" dirty="0" err="1"/>
              <a:t>Indochine</a:t>
            </a:r>
            <a:r>
              <a:rPr lang="es-ES" sz="2400" dirty="0"/>
              <a:t> y finalmente Filipinas.</a:t>
            </a:r>
          </a:p>
          <a:p>
            <a:r>
              <a:rPr lang="es-ES" sz="2400" dirty="0"/>
              <a:t>
Una vez más Roosevelt no hizo nada.</a:t>
            </a:r>
          </a:p>
          <a:p>
            <a:r>
              <a:rPr lang="es-ES" sz="2400" dirty="0"/>
              <a:t>
Hitler invadió Polonia el 1 de septiembre de 1939.</a:t>
            </a:r>
          </a:p>
          <a:p>
            <a:r>
              <a:rPr lang="es-ES" sz="2400" dirty="0"/>
              <a:t>
Dos días después Inglaterra y Francia declararon la guerra a Alemania.
</a:t>
            </a:r>
            <a:endParaRPr lang="en-US" sz="2400" dirty="0"/>
          </a:p>
        </p:txBody>
      </p:sp>
    </p:spTree>
    <p:extLst>
      <p:ext uri="{BB962C8B-B14F-4D97-AF65-F5344CB8AC3E}">
        <p14:creationId xmlns:p14="http://schemas.microsoft.com/office/powerpoint/2010/main" val="2756850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5F768C2-F78E-4B5C-B40E-AD212442A4FE}"/>
              </a:ext>
            </a:extLst>
          </p:cNvPr>
          <p:cNvSpPr txBox="1"/>
          <p:nvPr/>
        </p:nvSpPr>
        <p:spPr>
          <a:xfrm>
            <a:off x="1203157" y="480543"/>
            <a:ext cx="3532471" cy="5078313"/>
          </a:xfrm>
          <a:prstGeom prst="rect">
            <a:avLst/>
          </a:prstGeom>
          <a:noFill/>
        </p:spPr>
        <p:txBody>
          <a:bodyPr wrap="square" rtlCol="0">
            <a:spAutoFit/>
          </a:bodyPr>
          <a:lstStyle/>
          <a:p>
            <a:r>
              <a:rPr lang="es-DO" dirty="0" err="1"/>
              <a:t>Definitions</a:t>
            </a:r>
            <a:r>
              <a:rPr lang="es-DO" dirty="0"/>
              <a:t>:</a:t>
            </a:r>
          </a:p>
          <a:p>
            <a:endParaRPr lang="es-DO" dirty="0"/>
          </a:p>
          <a:p>
            <a:r>
              <a:rPr lang="es-DO" dirty="0" err="1"/>
              <a:t>Assension</a:t>
            </a:r>
            <a:r>
              <a:rPr lang="es-DO" dirty="0"/>
              <a:t>  </a:t>
            </a:r>
            <a:r>
              <a:rPr lang="es-DO" dirty="0" err="1"/>
              <a:t>means</a:t>
            </a:r>
            <a:r>
              <a:rPr lang="es-DO" dirty="0"/>
              <a:t> </a:t>
            </a:r>
            <a:r>
              <a:rPr lang="es-DO" dirty="0" err="1"/>
              <a:t>Rise</a:t>
            </a:r>
            <a:r>
              <a:rPr lang="es-DO" dirty="0"/>
              <a:t> in </a:t>
            </a:r>
            <a:r>
              <a:rPr lang="es-DO" dirty="0" err="1"/>
              <a:t>power</a:t>
            </a:r>
            <a:endParaRPr lang="es-DO" dirty="0"/>
          </a:p>
          <a:p>
            <a:endParaRPr lang="es-DO" dirty="0"/>
          </a:p>
          <a:p>
            <a:r>
              <a:rPr lang="es-DO" dirty="0"/>
              <a:t>NAZI </a:t>
            </a:r>
            <a:r>
              <a:rPr lang="es-DO" dirty="0" err="1"/>
              <a:t>Party</a:t>
            </a:r>
            <a:r>
              <a:rPr lang="es-DO" dirty="0"/>
              <a:t>  is a </a:t>
            </a:r>
            <a:r>
              <a:rPr lang="es-DO" dirty="0" err="1"/>
              <a:t>Policical</a:t>
            </a:r>
            <a:r>
              <a:rPr lang="es-DO" dirty="0"/>
              <a:t> </a:t>
            </a:r>
            <a:r>
              <a:rPr lang="es-DO" dirty="0" err="1"/>
              <a:t>Party</a:t>
            </a:r>
            <a:r>
              <a:rPr lang="es-DO" dirty="0"/>
              <a:t> in </a:t>
            </a:r>
            <a:r>
              <a:rPr lang="es-DO" dirty="0" err="1"/>
              <a:t>Germany</a:t>
            </a:r>
            <a:r>
              <a:rPr lang="es-DO" dirty="0"/>
              <a:t> </a:t>
            </a:r>
            <a:r>
              <a:rPr lang="es-DO" dirty="0" err="1"/>
              <a:t>created</a:t>
            </a:r>
            <a:r>
              <a:rPr lang="es-DO" dirty="0"/>
              <a:t> prior </a:t>
            </a:r>
            <a:r>
              <a:rPr lang="es-DO" dirty="0" err="1"/>
              <a:t>to</a:t>
            </a:r>
            <a:r>
              <a:rPr lang="es-DO" dirty="0"/>
              <a:t> WWII</a:t>
            </a:r>
          </a:p>
          <a:p>
            <a:endParaRPr lang="es-DO" dirty="0"/>
          </a:p>
          <a:p>
            <a:r>
              <a:rPr lang="es-DO" dirty="0" err="1"/>
              <a:t>Denounced</a:t>
            </a:r>
            <a:r>
              <a:rPr lang="es-DO" dirty="0"/>
              <a:t> </a:t>
            </a:r>
            <a:r>
              <a:rPr lang="es-DO" dirty="0" err="1"/>
              <a:t>means</a:t>
            </a:r>
            <a:r>
              <a:rPr lang="es-DO" dirty="0"/>
              <a:t> </a:t>
            </a:r>
            <a:r>
              <a:rPr lang="es-DO" dirty="0" err="1"/>
              <a:t>refused</a:t>
            </a:r>
            <a:r>
              <a:rPr lang="es-DO" dirty="0"/>
              <a:t> </a:t>
            </a:r>
            <a:r>
              <a:rPr lang="es-DO" dirty="0" err="1"/>
              <a:t>to</a:t>
            </a:r>
            <a:r>
              <a:rPr lang="es-DO" dirty="0"/>
              <a:t> </a:t>
            </a:r>
            <a:r>
              <a:rPr lang="es-DO" dirty="0" err="1"/>
              <a:t>agree</a:t>
            </a:r>
            <a:r>
              <a:rPr lang="es-DO" dirty="0"/>
              <a:t> </a:t>
            </a:r>
            <a:r>
              <a:rPr lang="es-DO" dirty="0" err="1"/>
              <a:t>or</a:t>
            </a:r>
            <a:r>
              <a:rPr lang="es-DO" dirty="0"/>
              <a:t> </a:t>
            </a:r>
            <a:r>
              <a:rPr lang="es-DO" dirty="0" err="1"/>
              <a:t>comply</a:t>
            </a:r>
            <a:r>
              <a:rPr lang="es-DO" dirty="0"/>
              <a:t> </a:t>
            </a:r>
            <a:r>
              <a:rPr lang="es-DO" dirty="0" err="1"/>
              <a:t>with</a:t>
            </a:r>
            <a:r>
              <a:rPr lang="es-DO" dirty="0"/>
              <a:t> </a:t>
            </a:r>
            <a:r>
              <a:rPr lang="es-DO" dirty="0" err="1"/>
              <a:t>something</a:t>
            </a:r>
            <a:endParaRPr lang="es-DO" dirty="0"/>
          </a:p>
          <a:p>
            <a:endParaRPr lang="es-DO" dirty="0"/>
          </a:p>
          <a:p>
            <a:r>
              <a:rPr lang="es-DO" dirty="0" err="1"/>
              <a:t>Aggression</a:t>
            </a:r>
            <a:r>
              <a:rPr lang="es-DO" dirty="0"/>
              <a:t> </a:t>
            </a:r>
            <a:r>
              <a:rPr lang="es-DO" dirty="0" err="1"/>
              <a:t>means</a:t>
            </a:r>
            <a:r>
              <a:rPr lang="es-DO" dirty="0"/>
              <a:t> </a:t>
            </a:r>
            <a:r>
              <a:rPr lang="es-DO" dirty="0" err="1"/>
              <a:t>to</a:t>
            </a:r>
            <a:r>
              <a:rPr lang="es-DO" dirty="0"/>
              <a:t> </a:t>
            </a:r>
            <a:r>
              <a:rPr lang="es-DO" dirty="0" err="1"/>
              <a:t>overtake</a:t>
            </a:r>
            <a:r>
              <a:rPr lang="es-DO" dirty="0"/>
              <a:t> a country </a:t>
            </a:r>
            <a:r>
              <a:rPr lang="es-DO" dirty="0" err="1"/>
              <a:t>by</a:t>
            </a:r>
            <a:r>
              <a:rPr lang="es-DO" dirty="0"/>
              <a:t> forcé</a:t>
            </a:r>
          </a:p>
          <a:p>
            <a:endParaRPr lang="es-DO" dirty="0"/>
          </a:p>
          <a:p>
            <a:r>
              <a:rPr lang="es-DO" dirty="0" err="1"/>
              <a:t>Reparations</a:t>
            </a:r>
            <a:r>
              <a:rPr lang="es-DO" dirty="0"/>
              <a:t> </a:t>
            </a:r>
            <a:r>
              <a:rPr lang="es-DO" dirty="0" err="1"/>
              <a:t>means</a:t>
            </a:r>
            <a:r>
              <a:rPr lang="es-DO" dirty="0"/>
              <a:t> </a:t>
            </a:r>
            <a:r>
              <a:rPr lang="es-DO" dirty="0" err="1"/>
              <a:t>to</a:t>
            </a:r>
            <a:r>
              <a:rPr lang="es-DO" dirty="0"/>
              <a:t> </a:t>
            </a:r>
            <a:r>
              <a:rPr lang="es-DO" dirty="0" err="1"/>
              <a:t>pay</a:t>
            </a:r>
            <a:r>
              <a:rPr lang="es-DO" dirty="0"/>
              <a:t> back </a:t>
            </a:r>
            <a:r>
              <a:rPr lang="es-DO" dirty="0" err="1"/>
              <a:t>or</a:t>
            </a:r>
            <a:r>
              <a:rPr lang="es-DO" dirty="0"/>
              <a:t> </a:t>
            </a:r>
            <a:r>
              <a:rPr lang="es-DO" dirty="0" err="1"/>
              <a:t>to</a:t>
            </a:r>
            <a:r>
              <a:rPr lang="es-DO" dirty="0"/>
              <a:t> </a:t>
            </a:r>
            <a:r>
              <a:rPr lang="es-DO" dirty="0" err="1"/>
              <a:t>give</a:t>
            </a:r>
            <a:r>
              <a:rPr lang="es-DO" dirty="0"/>
              <a:t> </a:t>
            </a:r>
            <a:r>
              <a:rPr lang="es-DO" dirty="0" err="1"/>
              <a:t>help</a:t>
            </a:r>
            <a:r>
              <a:rPr lang="es-DO" dirty="0"/>
              <a:t> </a:t>
            </a:r>
            <a:r>
              <a:rPr lang="es-DO" dirty="0" err="1"/>
              <a:t>for</a:t>
            </a:r>
            <a:r>
              <a:rPr lang="es-DO" dirty="0"/>
              <a:t> </a:t>
            </a:r>
            <a:r>
              <a:rPr lang="es-DO" dirty="0" err="1"/>
              <a:t>mistakes</a:t>
            </a:r>
            <a:r>
              <a:rPr lang="es-DO" dirty="0"/>
              <a:t> </a:t>
            </a:r>
            <a:r>
              <a:rPr lang="es-DO" dirty="0" err="1"/>
              <a:t>or</a:t>
            </a:r>
            <a:r>
              <a:rPr lang="es-DO" dirty="0"/>
              <a:t> injuries</a:t>
            </a:r>
          </a:p>
          <a:p>
            <a:endParaRPr lang="es-DO" dirty="0"/>
          </a:p>
          <a:p>
            <a:endParaRPr lang="es-DO" dirty="0"/>
          </a:p>
          <a:p>
            <a:endParaRPr lang="es-DO" dirty="0"/>
          </a:p>
        </p:txBody>
      </p:sp>
      <p:sp>
        <p:nvSpPr>
          <p:cNvPr id="5" name="TextBox 4">
            <a:extLst>
              <a:ext uri="{FF2B5EF4-FFF2-40B4-BE49-F238E27FC236}">
                <a16:creationId xmlns:a16="http://schemas.microsoft.com/office/drawing/2014/main" id="{F6AFCD9B-55E6-446E-8E1B-4BB8401A5D49}"/>
              </a:ext>
            </a:extLst>
          </p:cNvPr>
          <p:cNvSpPr txBox="1"/>
          <p:nvPr/>
        </p:nvSpPr>
        <p:spPr>
          <a:xfrm>
            <a:off x="6256421" y="480543"/>
            <a:ext cx="3936733" cy="1200329"/>
          </a:xfrm>
          <a:prstGeom prst="rect">
            <a:avLst/>
          </a:prstGeom>
          <a:noFill/>
        </p:spPr>
        <p:txBody>
          <a:bodyPr wrap="square" rtlCol="0">
            <a:spAutoFit/>
          </a:bodyPr>
          <a:lstStyle/>
          <a:p>
            <a:r>
              <a:rPr lang="es-DO" dirty="0"/>
              <a:t>Definiciones:</a:t>
            </a:r>
          </a:p>
          <a:p>
            <a:r>
              <a:rPr lang="es-DO" dirty="0"/>
              <a:t>
</a:t>
            </a:r>
            <a:r>
              <a:rPr lang="es-DO" dirty="0" err="1"/>
              <a:t>Assension</a:t>
            </a:r>
            <a:r>
              <a:rPr lang="es-DO" dirty="0"/>
              <a:t> significa aumento del poder
</a:t>
            </a:r>
          </a:p>
        </p:txBody>
      </p:sp>
    </p:spTree>
    <p:extLst>
      <p:ext uri="{BB962C8B-B14F-4D97-AF65-F5344CB8AC3E}">
        <p14:creationId xmlns:p14="http://schemas.microsoft.com/office/powerpoint/2010/main" val="2273406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B222457-56D7-4744-B57A-B9EDF0096745}"/>
              </a:ext>
            </a:extLst>
          </p:cNvPr>
          <p:cNvSpPr txBox="1"/>
          <p:nvPr/>
        </p:nvSpPr>
        <p:spPr>
          <a:xfrm>
            <a:off x="7239000" y="-596900"/>
            <a:ext cx="184731" cy="369332"/>
          </a:xfrm>
          <a:prstGeom prst="rect">
            <a:avLst/>
          </a:prstGeom>
          <a:noFill/>
        </p:spPr>
        <p:txBody>
          <a:bodyPr wrap="none" rtlCol="0">
            <a:spAutoFit/>
          </a:bodyPr>
          <a:lstStyle/>
          <a:p>
            <a:endParaRPr lang="es-DO" dirty="0"/>
          </a:p>
        </p:txBody>
      </p:sp>
      <p:sp>
        <p:nvSpPr>
          <p:cNvPr id="13" name="TextBox 12">
            <a:extLst>
              <a:ext uri="{FF2B5EF4-FFF2-40B4-BE49-F238E27FC236}">
                <a16:creationId xmlns:a16="http://schemas.microsoft.com/office/drawing/2014/main" id="{BC535AAD-4C62-4EB5-AB11-9D2F98E06066}"/>
              </a:ext>
            </a:extLst>
          </p:cNvPr>
          <p:cNvSpPr txBox="1"/>
          <p:nvPr/>
        </p:nvSpPr>
        <p:spPr>
          <a:xfrm>
            <a:off x="2243488" y="588390"/>
            <a:ext cx="8932244" cy="584775"/>
          </a:xfrm>
          <a:prstGeom prst="rect">
            <a:avLst/>
          </a:prstGeom>
          <a:noFill/>
        </p:spPr>
        <p:txBody>
          <a:bodyPr wrap="square" rtlCol="0">
            <a:spAutoFit/>
          </a:bodyPr>
          <a:lstStyle/>
          <a:p>
            <a:r>
              <a:rPr lang="en-US" sz="3200" dirty="0"/>
              <a:t>Taken from the class lectures of 3/11 – 3/29</a:t>
            </a:r>
            <a:endParaRPr lang="es-DO" sz="3200" dirty="0"/>
          </a:p>
        </p:txBody>
      </p:sp>
      <p:sp>
        <p:nvSpPr>
          <p:cNvPr id="14" name="TextBox 13">
            <a:extLst>
              <a:ext uri="{FF2B5EF4-FFF2-40B4-BE49-F238E27FC236}">
                <a16:creationId xmlns:a16="http://schemas.microsoft.com/office/drawing/2014/main" id="{053CBC66-8459-4F5C-9464-AB4CA31A11C8}"/>
              </a:ext>
            </a:extLst>
          </p:cNvPr>
          <p:cNvSpPr txBox="1"/>
          <p:nvPr/>
        </p:nvSpPr>
        <p:spPr>
          <a:xfrm>
            <a:off x="1800726" y="1470919"/>
            <a:ext cx="9817769" cy="4031873"/>
          </a:xfrm>
          <a:prstGeom prst="rect">
            <a:avLst/>
          </a:prstGeom>
          <a:noFill/>
        </p:spPr>
        <p:txBody>
          <a:bodyPr wrap="square" rtlCol="0">
            <a:spAutoFit/>
          </a:bodyPr>
          <a:lstStyle/>
          <a:p>
            <a:r>
              <a:rPr lang="en-US" sz="3200" dirty="0"/>
              <a:t>If you have not completed the THREE assignments – you need to complete them.</a:t>
            </a:r>
          </a:p>
          <a:p>
            <a:endParaRPr lang="en-US" sz="3200" dirty="0"/>
          </a:p>
          <a:p>
            <a:r>
              <a:rPr lang="en-US" sz="3200" dirty="0"/>
              <a:t>The following information is necessary for the in-class quiz.</a:t>
            </a:r>
          </a:p>
          <a:p>
            <a:endParaRPr lang="en-US" sz="3200" dirty="0"/>
          </a:p>
          <a:p>
            <a:r>
              <a:rPr lang="en-US" sz="3200" dirty="0"/>
              <a:t>You will be graded on knowledge, analysis, and student to student on discussing the answers to the quiz</a:t>
            </a:r>
            <a:endParaRPr lang="es-DO" sz="3200" dirty="0"/>
          </a:p>
        </p:txBody>
      </p:sp>
    </p:spTree>
    <p:extLst>
      <p:ext uri="{BB962C8B-B14F-4D97-AF65-F5344CB8AC3E}">
        <p14:creationId xmlns:p14="http://schemas.microsoft.com/office/powerpoint/2010/main" val="3600566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3DFBBCB-E672-4E75-B28C-429C8EE0993E}"/>
              </a:ext>
            </a:extLst>
          </p:cNvPr>
          <p:cNvSpPr txBox="1"/>
          <p:nvPr/>
        </p:nvSpPr>
        <p:spPr>
          <a:xfrm>
            <a:off x="1291905" y="201336"/>
            <a:ext cx="9783532" cy="489364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61C7DD">
                    <a:lumMod val="40000"/>
                    <a:lumOff val="60000"/>
                  </a:srgbClr>
                </a:solidFill>
                <a:effectLst/>
                <a:uLnTx/>
                <a:uFillTx/>
                <a:latin typeface="Century Gothic" panose="020B0502020202020204"/>
                <a:ea typeface="+mn-ea"/>
                <a:cs typeface="+mn-cs"/>
              </a:rPr>
              <a:t>We, the USA, suffered an Economic Depression in 1929. After the Collapse of the U.S. Stock Market how did that result in any other European Economic Collapse.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61C7DD">
                  <a:lumMod val="40000"/>
                  <a:lumOff val="60000"/>
                </a:srgbClr>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DO" sz="2400" b="0" i="0" u="none" strike="noStrike" kern="1200" cap="none" spc="0" normalizeH="0" baseline="0" noProof="0" dirty="0">
                <a:ln>
                  <a:noFill/>
                </a:ln>
                <a:solidFill>
                  <a:srgbClr val="61C7DD">
                    <a:lumMod val="40000"/>
                    <a:lumOff val="60000"/>
                  </a:srgbClr>
                </a:solidFill>
                <a:effectLst/>
                <a:uLnTx/>
                <a:uFillTx/>
                <a:latin typeface="Century Gothic" panose="020B0502020202020204"/>
                <a:ea typeface="+mn-ea"/>
                <a:cs typeface="+mn-cs"/>
              </a:rPr>
              <a:t>Nosotros, Estados Unidos, sufrimos una Depresión Económica en 1929. Después del colapso del mercado bursátil estadounidense, ¿cómo resultó eso en cualquier otro colapso económico europeo?
</a:t>
            </a:r>
            <a:endParaRPr kumimoji="0" lang="en-US" sz="2400" b="0" i="0" u="none" strike="noStrike" kern="1200" cap="none" spc="0" normalizeH="0" baseline="0" noProof="0" dirty="0">
              <a:ln>
                <a:noFill/>
              </a:ln>
              <a:solidFill>
                <a:srgbClr val="61C7DD">
                  <a:lumMod val="40000"/>
                  <a:lumOff val="60000"/>
                </a:srgbClr>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DO" sz="2400" b="0" i="0" u="none" strike="noStrike" kern="1200" cap="none" spc="0" normalizeH="0" baseline="0" noProof="0" dirty="0">
                <a:ln>
                  <a:noFill/>
                </a:ln>
                <a:solidFill>
                  <a:srgbClr val="61C7DD">
                    <a:lumMod val="40000"/>
                    <a:lumOff val="60000"/>
                  </a:srgbClr>
                </a:solidFill>
                <a:effectLst/>
                <a:uLnTx/>
                <a:uFillTx/>
                <a:latin typeface="Century Gothic" panose="020B0502020202020204"/>
                <a:ea typeface="+mn-ea"/>
                <a:cs typeface="+mn-cs"/>
              </a:rPr>
              <a:t>
</a:t>
            </a:r>
            <a:endParaRPr kumimoji="0" lang="en-US" sz="2400" b="0" i="0" u="none" strike="noStrike" kern="1200" cap="none" spc="0" normalizeH="0" baseline="0" noProof="0" dirty="0">
              <a:ln>
                <a:noFill/>
              </a:ln>
              <a:solidFill>
                <a:srgbClr val="61C7DD">
                  <a:lumMod val="40000"/>
                  <a:lumOff val="60000"/>
                </a:srgbClr>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61C7DD">
                  <a:lumMod val="40000"/>
                  <a:lumOff val="60000"/>
                </a:srgbClr>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DO" sz="2400" b="0" i="0" u="none" strike="noStrike" kern="1200" cap="none" spc="0" normalizeH="0" baseline="0" noProof="0" dirty="0">
              <a:ln>
                <a:noFill/>
              </a:ln>
              <a:solidFill>
                <a:srgbClr val="61C7DD">
                  <a:lumMod val="40000"/>
                  <a:lumOff val="60000"/>
                </a:srgbClr>
              </a:solidFill>
              <a:effectLst/>
              <a:uLnTx/>
              <a:uFillTx/>
              <a:latin typeface="Century Gothic" panose="020B0502020202020204"/>
              <a:ea typeface="+mn-ea"/>
              <a:cs typeface="+mn-cs"/>
            </a:endParaRPr>
          </a:p>
        </p:txBody>
      </p:sp>
      <p:sp>
        <p:nvSpPr>
          <p:cNvPr id="7" name="TextBox 6">
            <a:extLst>
              <a:ext uri="{FF2B5EF4-FFF2-40B4-BE49-F238E27FC236}">
                <a16:creationId xmlns:a16="http://schemas.microsoft.com/office/drawing/2014/main" id="{7A1E7BDF-2E16-4A7B-9F82-F889BC79741F}"/>
              </a:ext>
            </a:extLst>
          </p:cNvPr>
          <p:cNvSpPr txBox="1"/>
          <p:nvPr/>
        </p:nvSpPr>
        <p:spPr>
          <a:xfrm>
            <a:off x="1291905" y="3342372"/>
            <a:ext cx="8970746" cy="369331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rPr>
              <a:t>We remember from our studies of WWI that the Treaty of Versailles required Germany to make war reparations to the other countries that they had been at war.   Those  reparations were financially overwhelming to the German Economy.  Together with the U.S. economy which had failed, the German people were suffering economic hardship.</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DO" sz="1800" b="0" i="0" u="none" strike="noStrike" kern="1200" cap="none" spc="0" normalizeH="0" baseline="0" noProof="0" dirty="0">
                <a:ln>
                  <a:noFill/>
                </a:ln>
                <a:solidFill>
                  <a:prstClr val="white"/>
                </a:solidFill>
                <a:effectLst/>
                <a:uLnTx/>
                <a:uFillTx/>
                <a:latin typeface="Century Gothic" panose="020B0502020202020204"/>
                <a:ea typeface="+mn-ea"/>
                <a:cs typeface="+mn-cs"/>
              </a:rPr>
              <a:t>Recordamos por nuestros estudios de la Primera Guerra Mundial que el Tratado de Versalles exigía a Alemania que hiciera reparaciones de guerra a los demás países que habían estado en guerra.   Esas reparaciones fueron financieramente abrumadoras para la economía alemana.  Junto con la economía estadounidense que había fracasado, el pueblo alemán estaba sufriendo dificultades económicas.
</a:t>
            </a:r>
          </a:p>
        </p:txBody>
      </p:sp>
    </p:spTree>
    <p:extLst>
      <p:ext uri="{BB962C8B-B14F-4D97-AF65-F5344CB8AC3E}">
        <p14:creationId xmlns:p14="http://schemas.microsoft.com/office/powerpoint/2010/main" val="3124858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3DFBBCB-E672-4E75-B28C-429C8EE0993E}"/>
              </a:ext>
            </a:extLst>
          </p:cNvPr>
          <p:cNvSpPr txBox="1"/>
          <p:nvPr/>
        </p:nvSpPr>
        <p:spPr>
          <a:xfrm>
            <a:off x="1648039" y="360551"/>
            <a:ext cx="7890596" cy="1323439"/>
          </a:xfrm>
          <a:prstGeom prst="rect">
            <a:avLst/>
          </a:prstGeom>
          <a:noFill/>
        </p:spPr>
        <p:txBody>
          <a:bodyPr wrap="square" rtlCol="0">
            <a:spAutoFit/>
          </a:bodyPr>
          <a:lstStyle/>
          <a:p>
            <a:r>
              <a:rPr lang="en-US" sz="2000" dirty="0">
                <a:highlight>
                  <a:srgbClr val="000080"/>
                </a:highlight>
              </a:rPr>
              <a:t>The New Deal Continued - Was it a Cure – or Prelude to War?</a:t>
            </a:r>
          </a:p>
          <a:p>
            <a:endParaRPr lang="en-US" sz="2000" dirty="0">
              <a:solidFill>
                <a:schemeClr val="accent3">
                  <a:lumMod val="60000"/>
                  <a:lumOff val="40000"/>
                </a:schemeClr>
              </a:solidFill>
              <a:highlight>
                <a:srgbClr val="000080"/>
              </a:highlight>
            </a:endParaRPr>
          </a:p>
          <a:p>
            <a:r>
              <a:rPr lang="es-DO" sz="2000" dirty="0">
                <a:highlight>
                  <a:srgbClr val="000080"/>
                </a:highlight>
              </a:rPr>
              <a:t>El nuevo acuerdo continuó - ¿Fue una cura – o preludio 
</a:t>
            </a:r>
          </a:p>
        </p:txBody>
      </p:sp>
      <p:graphicFrame>
        <p:nvGraphicFramePr>
          <p:cNvPr id="4" name="Diagram 3">
            <a:extLst>
              <a:ext uri="{FF2B5EF4-FFF2-40B4-BE49-F238E27FC236}">
                <a16:creationId xmlns:a16="http://schemas.microsoft.com/office/drawing/2014/main" id="{8D34BFBE-41A8-4FD8-8EAE-F715B6B49091}"/>
              </a:ext>
            </a:extLst>
          </p:cNvPr>
          <p:cNvGraphicFramePr/>
          <p:nvPr/>
        </p:nvGraphicFramePr>
        <p:xfrm>
          <a:off x="1164657" y="1683990"/>
          <a:ext cx="9379304" cy="58102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178F62D8-1466-4998-AB3F-C9604B1FDE78}"/>
              </a:ext>
            </a:extLst>
          </p:cNvPr>
          <p:cNvSpPr txBox="1"/>
          <p:nvPr/>
        </p:nvSpPr>
        <p:spPr>
          <a:xfrm>
            <a:off x="1347537" y="1865073"/>
            <a:ext cx="7151570" cy="4801314"/>
          </a:xfrm>
          <a:prstGeom prst="rect">
            <a:avLst/>
          </a:prstGeom>
          <a:noFill/>
        </p:spPr>
        <p:txBody>
          <a:bodyPr wrap="square" rtlCol="0">
            <a:spAutoFit/>
          </a:bodyPr>
          <a:lstStyle/>
          <a:p>
            <a:r>
              <a:rPr lang="en-US" dirty="0"/>
              <a:t>Germany was paying several countries for their war debt.  Finally the debt became unmanageable and eventually Germany ran out of money.  You will remember, that Germany was on the Gold Standard, much like the United States was until, F.D.R. took us off the Gold standard.  As such, the German government could not print more script (paper money) than that which was backed it up by their Gold reserve.</a:t>
            </a:r>
          </a:p>
          <a:p>
            <a:endParaRPr lang="en-US" dirty="0"/>
          </a:p>
          <a:p>
            <a:r>
              <a:rPr lang="es-DO" dirty="0"/>
              <a:t>Alemania pagaba a varios países por su deuda de guerra.  Finnaly la deuda se volvió inmanejable y finalmente Alemania se quedó sin dinero.  Recordarán que Alemania estaba en el Gold Standard, al igual que estados Unidos hasta que F.D.R. nos sacó del estándar Gold.  Como tal, el gobierno alemán no podía imprimir más guión (dinero en papel) que el que estaba respaldado por su reserva de oro.
</a:t>
            </a:r>
          </a:p>
        </p:txBody>
      </p:sp>
    </p:spTree>
    <p:extLst>
      <p:ext uri="{BB962C8B-B14F-4D97-AF65-F5344CB8AC3E}">
        <p14:creationId xmlns:p14="http://schemas.microsoft.com/office/powerpoint/2010/main" val="3027504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43D31FE-101E-46D0-8CA7-EEBD9682437D}"/>
              </a:ext>
            </a:extLst>
          </p:cNvPr>
          <p:cNvSpPr txBox="1"/>
          <p:nvPr/>
        </p:nvSpPr>
        <p:spPr>
          <a:xfrm>
            <a:off x="433138" y="305068"/>
            <a:ext cx="10876546" cy="6247864"/>
          </a:xfrm>
          <a:prstGeom prst="rect">
            <a:avLst/>
          </a:prstGeom>
          <a:noFill/>
        </p:spPr>
        <p:txBody>
          <a:bodyPr wrap="square" rtlCol="0">
            <a:spAutoFit/>
          </a:bodyPr>
          <a:lstStyle/>
          <a:p>
            <a:pPr algn="just"/>
            <a:r>
              <a:rPr lang="en-US" sz="4000" dirty="0"/>
              <a:t>WHEN A COUNTRY’S POPULATION IS UNHAPPY WITH THEIR STATE IN LIFE, THEY BLAME THE POLITICIANS RUNNING THE COUNTRY</a:t>
            </a:r>
          </a:p>
          <a:p>
            <a:pPr algn="just"/>
            <a:endParaRPr lang="en-US" sz="4000" dirty="0"/>
          </a:p>
          <a:p>
            <a:pPr algn="just"/>
            <a:r>
              <a:rPr lang="es-DO" sz="4000" dirty="0"/>
              <a:t>CUANDO LA POBLACIÓN DE UN CONNTRY NO ESTÁ SATISFECHA CON SU ESTADO EN LA VIDA, CULPAN A LOS POLÍTICOS QUE DIRIGEN EL PAÍS
</a:t>
            </a:r>
          </a:p>
        </p:txBody>
      </p:sp>
    </p:spTree>
    <p:extLst>
      <p:ext uri="{BB962C8B-B14F-4D97-AF65-F5344CB8AC3E}">
        <p14:creationId xmlns:p14="http://schemas.microsoft.com/office/powerpoint/2010/main" val="920433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7FAB74-1F62-468F-958A-70687EE17B32}"/>
              </a:ext>
            </a:extLst>
          </p:cNvPr>
          <p:cNvSpPr txBox="1"/>
          <p:nvPr/>
        </p:nvSpPr>
        <p:spPr>
          <a:xfrm>
            <a:off x="623455" y="311727"/>
            <a:ext cx="8780318" cy="3385542"/>
          </a:xfrm>
          <a:prstGeom prst="rect">
            <a:avLst/>
          </a:prstGeom>
          <a:noFill/>
        </p:spPr>
        <p:txBody>
          <a:bodyPr wrap="square" rtlCol="0">
            <a:spAutoFit/>
          </a:bodyPr>
          <a:lstStyle/>
          <a:p>
            <a:r>
              <a:rPr lang="en-US" sz="2800" dirty="0"/>
              <a:t>WHEN A COUNTRY IS IN ECONOMIC TROUBLE, THE  PEOPLE LOOK TO NEW LEADERSHIP</a:t>
            </a:r>
          </a:p>
          <a:p>
            <a:endParaRPr lang="en-US" sz="2800" dirty="0"/>
          </a:p>
          <a:p>
            <a:r>
              <a:rPr lang="es-DO" sz="2800" dirty="0"/>
              <a:t>CUANDO UN PAÍS ESTÁ EN PROBLEMAS ECONÓMICOS, EL PUEBLO MIRA AL LIDERAZGO DE NE
</a:t>
            </a:r>
            <a:endParaRPr lang="en-US" sz="2800" dirty="0"/>
          </a:p>
          <a:p>
            <a:r>
              <a:rPr lang="en-US" dirty="0"/>
              <a:t>        </a:t>
            </a:r>
            <a:endParaRPr lang="es-DO" dirty="0"/>
          </a:p>
        </p:txBody>
      </p:sp>
      <p:pic>
        <p:nvPicPr>
          <p:cNvPr id="5" name="Picture 4">
            <a:extLst>
              <a:ext uri="{FF2B5EF4-FFF2-40B4-BE49-F238E27FC236}">
                <a16:creationId xmlns:a16="http://schemas.microsoft.com/office/drawing/2014/main" id="{273C966D-08B3-49DE-B18A-568085CD43D1}"/>
              </a:ext>
            </a:extLst>
          </p:cNvPr>
          <p:cNvPicPr>
            <a:picLocks noChangeAspect="1"/>
          </p:cNvPicPr>
          <p:nvPr/>
        </p:nvPicPr>
        <p:blipFill>
          <a:blip r:embed="rId2">
            <a:extLst>
              <a:ext uri="{837473B0-CC2E-450A-ABE3-18F120FF3D39}">
                <a1611:picAttrSrcUrl xmlns:a1611="http://schemas.microsoft.com/office/drawing/2016/11/main" r:id="rId3"/>
              </a:ext>
            </a:extLst>
          </a:blip>
          <a:srcRect/>
          <a:stretch/>
        </p:blipFill>
        <p:spPr>
          <a:xfrm>
            <a:off x="9679879" y="311726"/>
            <a:ext cx="1737918" cy="2790421"/>
          </a:xfrm>
          <a:prstGeom prst="rect">
            <a:avLst/>
          </a:prstGeom>
        </p:spPr>
      </p:pic>
      <p:pic>
        <p:nvPicPr>
          <p:cNvPr id="7" name="Picture 6">
            <a:extLst>
              <a:ext uri="{FF2B5EF4-FFF2-40B4-BE49-F238E27FC236}">
                <a16:creationId xmlns:a16="http://schemas.microsoft.com/office/drawing/2014/main" id="{D9E07539-4B87-4570-87DC-14DE372114EB}"/>
              </a:ext>
            </a:extLst>
          </p:cNvPr>
          <p:cNvPicPr>
            <a:picLocks noChangeAspect="1"/>
          </p:cNvPicPr>
          <p:nvPr/>
        </p:nvPicPr>
        <p:blipFill>
          <a:blip r:embed="rId4">
            <a:extLst>
              <a:ext uri="{837473B0-CC2E-450A-ABE3-18F120FF3D39}">
                <a1611:picAttrSrcUrl xmlns:a1611="http://schemas.microsoft.com/office/drawing/2016/11/main" r:id="rId5"/>
              </a:ext>
            </a:extLst>
          </a:blip>
          <a:srcRect/>
          <a:stretch/>
        </p:blipFill>
        <p:spPr>
          <a:xfrm>
            <a:off x="9779267" y="3609474"/>
            <a:ext cx="1843098" cy="2394284"/>
          </a:xfrm>
          <a:prstGeom prst="rect">
            <a:avLst/>
          </a:prstGeom>
        </p:spPr>
      </p:pic>
      <p:sp>
        <p:nvSpPr>
          <p:cNvPr id="6" name="TextBox 5">
            <a:extLst>
              <a:ext uri="{FF2B5EF4-FFF2-40B4-BE49-F238E27FC236}">
                <a16:creationId xmlns:a16="http://schemas.microsoft.com/office/drawing/2014/main" id="{A4077FA7-12D7-43B1-ABA5-57A154FDFC51}"/>
              </a:ext>
            </a:extLst>
          </p:cNvPr>
          <p:cNvSpPr txBox="1"/>
          <p:nvPr/>
        </p:nvSpPr>
        <p:spPr>
          <a:xfrm>
            <a:off x="750771" y="3429000"/>
            <a:ext cx="7969717" cy="3323987"/>
          </a:xfrm>
          <a:prstGeom prst="rect">
            <a:avLst/>
          </a:prstGeom>
          <a:noFill/>
        </p:spPr>
        <p:txBody>
          <a:bodyPr wrap="square" rtlCol="0">
            <a:spAutoFit/>
          </a:bodyPr>
          <a:lstStyle/>
          <a:p>
            <a:r>
              <a:rPr lang="en-US" sz="2400" dirty="0"/>
              <a:t>WHEN PEOPLE THIRST FOR HELP THEY WILL BELIEVE ANYONE WHO OFFERES THEM RELIEF  -  NO MATTER WHO THAT PERSON IS</a:t>
            </a:r>
          </a:p>
          <a:p>
            <a:endParaRPr lang="en-US" sz="2400" dirty="0"/>
          </a:p>
          <a:p>
            <a:r>
              <a:rPr lang="es-DO" sz="2400" dirty="0"/>
              <a:t>CUANDO LAS PERSONAS TENGAN SED DE AYUDA CREERÁN A CUALQUIERA QUE LES OFREZCA ALIVIO - NO IMPORTA QUIÉN SEA ESA PERSONA
</a:t>
            </a:r>
            <a:endParaRPr lang="en-US" sz="2400" dirty="0"/>
          </a:p>
          <a:p>
            <a:endParaRPr lang="es-DO" dirty="0"/>
          </a:p>
        </p:txBody>
      </p:sp>
    </p:spTree>
    <p:extLst>
      <p:ext uri="{BB962C8B-B14F-4D97-AF65-F5344CB8AC3E}">
        <p14:creationId xmlns:p14="http://schemas.microsoft.com/office/powerpoint/2010/main" val="926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B7AFC3-70DD-4A10-B62F-55232EA17F2E}"/>
              </a:ext>
            </a:extLst>
          </p:cNvPr>
          <p:cNvSpPr txBox="1"/>
          <p:nvPr/>
        </p:nvSpPr>
        <p:spPr>
          <a:xfrm>
            <a:off x="373224" y="410547"/>
            <a:ext cx="11299372" cy="6370975"/>
          </a:xfrm>
          <a:prstGeom prst="rect">
            <a:avLst/>
          </a:prstGeom>
          <a:noFill/>
        </p:spPr>
        <p:txBody>
          <a:bodyPr wrap="square" rtlCol="0">
            <a:spAutoFit/>
          </a:bodyPr>
          <a:lstStyle/>
          <a:p>
            <a:r>
              <a:rPr lang="en-US" sz="2400" dirty="0"/>
              <a:t>While Hitler was Forming the NAZI Party, and secretly building a war machine in violation of the Treaty of  Versailles, (Airplanes, Tanks and Submarines) what was the United States Doing about the changing German position</a:t>
            </a:r>
            <a:endParaRPr lang="es-DO" sz="2400" dirty="0"/>
          </a:p>
          <a:p>
            <a:endParaRPr lang="es-DO" sz="2400" dirty="0"/>
          </a:p>
          <a:p>
            <a:r>
              <a:rPr lang="es-DO" sz="2400" dirty="0"/>
              <a:t>Mientras Hitler formaba el Partido NAZI, y secretamente construía una máquina de guerra en violación del Tratado de Versalles, (Aviones, Tanques y Submarinos) lo que estados Unidos estaba haciendo sobre la posición alemana cambiante</a:t>
            </a:r>
          </a:p>
          <a:p>
            <a:endParaRPr lang="es-DO" sz="2400" dirty="0"/>
          </a:p>
          <a:p>
            <a:r>
              <a:rPr lang="es-DO" sz="2400" dirty="0"/>
              <a:t>In 1935 Hitler denunciad the German disarmament clauses in the Treaty and one year later he occupied Rhineland, and nobody did anything </a:t>
            </a:r>
            <a:r>
              <a:rPr lang="es-DO" sz="2400" dirty="0" err="1"/>
              <a:t>about</a:t>
            </a:r>
            <a:r>
              <a:rPr lang="es-DO" sz="2400" dirty="0"/>
              <a:t> </a:t>
            </a:r>
            <a:r>
              <a:rPr lang="es-DO" sz="2400" dirty="0" err="1"/>
              <a:t>it</a:t>
            </a:r>
            <a:r>
              <a:rPr lang="es-DO" sz="2400" dirty="0"/>
              <a:t>.</a:t>
            </a:r>
          </a:p>
          <a:p>
            <a:endParaRPr lang="es-DO" sz="2400" dirty="0"/>
          </a:p>
          <a:p>
            <a:r>
              <a:rPr lang="es-DO" sz="2400" dirty="0"/>
              <a:t>En 1935 Hitler denunció las cláusulas de desarme alemanas en el Tratado y un año después ocupó Renania, y nadie hizo nada al respecto.
</a:t>
            </a:r>
          </a:p>
        </p:txBody>
      </p:sp>
    </p:spTree>
    <p:extLst>
      <p:ext uri="{BB962C8B-B14F-4D97-AF65-F5344CB8AC3E}">
        <p14:creationId xmlns:p14="http://schemas.microsoft.com/office/powerpoint/2010/main" val="3074099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0CC8E2-6DB2-4351-B476-BDF977539B53}"/>
              </a:ext>
            </a:extLst>
          </p:cNvPr>
          <p:cNvSpPr txBox="1"/>
          <p:nvPr/>
        </p:nvSpPr>
        <p:spPr>
          <a:xfrm>
            <a:off x="394368" y="766732"/>
            <a:ext cx="11049803" cy="5324535"/>
          </a:xfrm>
          <a:prstGeom prst="rect">
            <a:avLst/>
          </a:prstGeom>
          <a:noFill/>
        </p:spPr>
        <p:txBody>
          <a:bodyPr wrap="square" rtlCol="0">
            <a:spAutoFit/>
          </a:bodyPr>
          <a:lstStyle/>
          <a:p>
            <a:r>
              <a:rPr lang="en-US" dirty="0"/>
              <a:t>The summer of 1936 Hitler and Mussolini established the “Rome-Berlin Axis”.  Now just before Roosevelt’s second inauguration Japan was deeply engaged in undeclared war with China.  There were plenty of warnings had Roosevelt cared to allude to them.</a:t>
            </a:r>
          </a:p>
          <a:p>
            <a:endParaRPr lang="en-US" dirty="0"/>
          </a:p>
          <a:p>
            <a:r>
              <a:rPr lang="es-DO" dirty="0"/>
              <a:t>El verano de 1936 Hitler y Mussolini restablecieron el "Axis Roma-Berlín".  Ahora, justo antes de la segunda auguración de Roosevelt, Japón estaba enfrascado en una guerra no declarada con China.  Había un montón de advertencias que Roosevelt había cuidado de aludir a ellos.</a:t>
            </a:r>
          </a:p>
          <a:p>
            <a:endParaRPr lang="es-DO" dirty="0"/>
          </a:p>
          <a:p>
            <a:r>
              <a:rPr lang="es-DO" sz="2800" dirty="0"/>
              <a:t>The </a:t>
            </a:r>
            <a:r>
              <a:rPr lang="es-DO" sz="2800" dirty="0" err="1"/>
              <a:t>question</a:t>
            </a:r>
            <a:r>
              <a:rPr lang="es-DO" sz="2800" dirty="0"/>
              <a:t>  now </a:t>
            </a:r>
            <a:r>
              <a:rPr lang="es-DO" sz="2800" dirty="0" err="1"/>
              <a:t>remains</a:t>
            </a:r>
            <a:r>
              <a:rPr lang="es-DO" sz="2800" dirty="0"/>
              <a:t>, </a:t>
            </a:r>
            <a:r>
              <a:rPr lang="es-DO" sz="2800" dirty="0" err="1"/>
              <a:t>why</a:t>
            </a:r>
            <a:r>
              <a:rPr lang="es-DO" sz="2800" dirty="0"/>
              <a:t> did Roosevelt do </a:t>
            </a:r>
            <a:r>
              <a:rPr lang="es-DO" sz="2800" dirty="0" err="1"/>
              <a:t>nothing</a:t>
            </a:r>
            <a:r>
              <a:rPr lang="es-DO" sz="2800" dirty="0"/>
              <a:t> – </a:t>
            </a:r>
            <a:r>
              <a:rPr lang="es-DO" sz="2800" dirty="0" err="1"/>
              <a:t>or</a:t>
            </a:r>
            <a:r>
              <a:rPr lang="es-DO" sz="2800" dirty="0"/>
              <a:t> – was he </a:t>
            </a:r>
            <a:r>
              <a:rPr lang="es-DO" sz="2800" dirty="0" err="1"/>
              <a:t>already</a:t>
            </a:r>
            <a:r>
              <a:rPr lang="es-DO" sz="2800" dirty="0"/>
              <a:t> </a:t>
            </a:r>
            <a:r>
              <a:rPr lang="es-DO" sz="2800" dirty="0" err="1"/>
              <a:t>preparing</a:t>
            </a:r>
            <a:r>
              <a:rPr lang="es-DO" sz="2800" dirty="0"/>
              <a:t> </a:t>
            </a:r>
            <a:r>
              <a:rPr lang="es-DO" sz="2800" dirty="0" err="1"/>
              <a:t>for</a:t>
            </a:r>
            <a:r>
              <a:rPr lang="es-DO" sz="2800" dirty="0"/>
              <a:t> the </a:t>
            </a:r>
            <a:r>
              <a:rPr lang="es-DO" sz="2800" dirty="0" err="1"/>
              <a:t>upcoming</a:t>
            </a:r>
            <a:r>
              <a:rPr lang="es-DO" sz="2800" dirty="0"/>
              <a:t> </a:t>
            </a:r>
            <a:r>
              <a:rPr lang="es-DO" sz="2800" dirty="0" err="1"/>
              <a:t>European</a:t>
            </a:r>
            <a:r>
              <a:rPr lang="es-DO" sz="2800" dirty="0"/>
              <a:t> debacle.
</a:t>
            </a:r>
          </a:p>
          <a:p>
            <a:r>
              <a:rPr lang="es-DO" sz="2800" dirty="0"/>
              <a:t>La pregunta ahora sigue siendo por qué Roosevelt no hizo nada o ya se estaba preparando para la próxima debacle europea.</a:t>
            </a:r>
          </a:p>
        </p:txBody>
      </p:sp>
    </p:spTree>
    <p:extLst>
      <p:ext uri="{BB962C8B-B14F-4D97-AF65-F5344CB8AC3E}">
        <p14:creationId xmlns:p14="http://schemas.microsoft.com/office/powerpoint/2010/main" val="633385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A1E7BDF-2E16-4A7B-9F82-F889BC79741F}"/>
              </a:ext>
            </a:extLst>
          </p:cNvPr>
          <p:cNvSpPr txBox="1"/>
          <p:nvPr/>
        </p:nvSpPr>
        <p:spPr>
          <a:xfrm>
            <a:off x="1333684" y="465989"/>
            <a:ext cx="8970746" cy="6555641"/>
          </a:xfrm>
          <a:prstGeom prst="rect">
            <a:avLst/>
          </a:prstGeom>
          <a:noFill/>
        </p:spPr>
        <p:txBody>
          <a:bodyPr wrap="square" rtlCol="0">
            <a:spAutoFit/>
          </a:bodyPr>
          <a:lstStyle/>
          <a:p>
            <a:r>
              <a:rPr lang="es-DO" sz="2400" dirty="0"/>
              <a:t>Even before President Franklin D. Roosevelt is also known as F.D.R. was </a:t>
            </a:r>
            <a:r>
              <a:rPr lang="es-DO" sz="2400" dirty="0" err="1"/>
              <a:t>elected</a:t>
            </a:r>
            <a:r>
              <a:rPr lang="es-DO" sz="2400" dirty="0"/>
              <a:t> in 1932, Roosevelt </a:t>
            </a:r>
            <a:r>
              <a:rPr lang="es-DO" sz="2400" dirty="0" err="1"/>
              <a:t>opposed</a:t>
            </a:r>
            <a:r>
              <a:rPr lang="es-DO" sz="2400" dirty="0"/>
              <a:t> </a:t>
            </a:r>
            <a:r>
              <a:rPr lang="es-DO" sz="2400" dirty="0" err="1"/>
              <a:t>aggression</a:t>
            </a:r>
            <a:r>
              <a:rPr lang="es-DO" sz="2400" dirty="0"/>
              <a:t> </a:t>
            </a:r>
            <a:r>
              <a:rPr lang="es-DO" sz="2400" dirty="0" err="1"/>
              <a:t>even</a:t>
            </a:r>
            <a:r>
              <a:rPr lang="es-DO" sz="2400" dirty="0"/>
              <a:t> after </a:t>
            </a:r>
            <a:r>
              <a:rPr lang="es-DO" sz="2400" dirty="0" err="1"/>
              <a:t>Japan</a:t>
            </a:r>
            <a:r>
              <a:rPr lang="es-DO" sz="2400" dirty="0"/>
              <a:t> </a:t>
            </a:r>
            <a:r>
              <a:rPr lang="es-DO" sz="2400" dirty="0" err="1"/>
              <a:t>invaded</a:t>
            </a:r>
            <a:r>
              <a:rPr lang="es-DO" sz="2400" dirty="0"/>
              <a:t> Manchuria in 1931. </a:t>
            </a:r>
          </a:p>
          <a:p>
            <a:endParaRPr lang="es-DO" sz="2400" dirty="0"/>
          </a:p>
          <a:p>
            <a:r>
              <a:rPr lang="es-ES" sz="2400" dirty="0"/>
              <a:t>Incluso antes de que el presidente Franklin D. Roosevelt también fuera conocido como F.D.R. fue elegido en 1932, Roosevelt se opuso a la agresión incluso después de que Japón invadió Manchuria en 1931. 
</a:t>
            </a:r>
          </a:p>
          <a:p>
            <a:r>
              <a:rPr lang="es-ES" sz="2400" dirty="0"/>
              <a:t>After WW1, </a:t>
            </a:r>
            <a:r>
              <a:rPr lang="es-ES" sz="2400" dirty="0" err="1"/>
              <a:t>Germany</a:t>
            </a:r>
            <a:r>
              <a:rPr lang="es-ES" sz="2400" dirty="0"/>
              <a:t> </a:t>
            </a:r>
            <a:r>
              <a:rPr lang="es-ES" sz="2400" dirty="0" err="1"/>
              <a:t>became</a:t>
            </a:r>
            <a:r>
              <a:rPr lang="es-ES" sz="2400" dirty="0"/>
              <a:t> a </a:t>
            </a:r>
            <a:r>
              <a:rPr lang="es-ES" sz="2400" dirty="0" err="1"/>
              <a:t>Democracy</a:t>
            </a:r>
            <a:r>
              <a:rPr lang="es-ES" sz="2400" dirty="0"/>
              <a:t>.  </a:t>
            </a:r>
            <a:r>
              <a:rPr lang="es-ES" sz="2400" dirty="0" err="1"/>
              <a:t>But</a:t>
            </a:r>
            <a:r>
              <a:rPr lang="es-ES" sz="2400" dirty="0"/>
              <a:t> </a:t>
            </a:r>
            <a:r>
              <a:rPr lang="es-ES" sz="2400" dirty="0" err="1"/>
              <a:t>due</a:t>
            </a:r>
            <a:r>
              <a:rPr lang="es-ES" sz="2400" dirty="0"/>
              <a:t> </a:t>
            </a:r>
            <a:r>
              <a:rPr lang="es-ES" sz="2400" dirty="0" err="1"/>
              <a:t>to</a:t>
            </a:r>
            <a:r>
              <a:rPr lang="es-ES" sz="2400" dirty="0"/>
              <a:t> </a:t>
            </a:r>
            <a:r>
              <a:rPr lang="es-ES" sz="2400" dirty="0" err="1"/>
              <a:t>the</a:t>
            </a:r>
            <a:r>
              <a:rPr lang="es-ES" sz="2400" dirty="0"/>
              <a:t> </a:t>
            </a:r>
            <a:r>
              <a:rPr lang="es-ES" sz="2400" dirty="0" err="1"/>
              <a:t>world</a:t>
            </a:r>
            <a:r>
              <a:rPr lang="es-ES" sz="2400" dirty="0"/>
              <a:t> </a:t>
            </a:r>
            <a:r>
              <a:rPr lang="es-ES" sz="2400" dirty="0" err="1"/>
              <a:t>wide</a:t>
            </a:r>
            <a:r>
              <a:rPr lang="es-ES" sz="2400" dirty="0"/>
              <a:t> </a:t>
            </a:r>
            <a:r>
              <a:rPr lang="es-ES" sz="2400" dirty="0" err="1"/>
              <a:t>depression</a:t>
            </a:r>
            <a:r>
              <a:rPr lang="es-ES" sz="2400" dirty="0"/>
              <a:t>,  and </a:t>
            </a:r>
            <a:r>
              <a:rPr lang="es-ES" sz="2400" dirty="0" err="1"/>
              <a:t>the</a:t>
            </a:r>
            <a:r>
              <a:rPr lang="es-ES" sz="2400" dirty="0"/>
              <a:t> </a:t>
            </a:r>
            <a:r>
              <a:rPr lang="es-ES" sz="2400" dirty="0" err="1"/>
              <a:t>requirements</a:t>
            </a:r>
            <a:r>
              <a:rPr lang="es-ES" sz="2400" dirty="0"/>
              <a:t> </a:t>
            </a:r>
            <a:r>
              <a:rPr lang="es-ES" sz="2400" dirty="0" err="1"/>
              <a:t>that</a:t>
            </a:r>
            <a:r>
              <a:rPr lang="es-ES" sz="2400" dirty="0"/>
              <a:t> </a:t>
            </a:r>
            <a:r>
              <a:rPr lang="es-ES" sz="2400" dirty="0" err="1"/>
              <a:t>Germany</a:t>
            </a:r>
            <a:r>
              <a:rPr lang="es-ES" sz="2400" dirty="0"/>
              <a:t> </a:t>
            </a:r>
            <a:r>
              <a:rPr lang="es-ES" sz="2400" dirty="0" err="1"/>
              <a:t>make</a:t>
            </a:r>
            <a:r>
              <a:rPr lang="es-ES" sz="2400" dirty="0"/>
              <a:t> </a:t>
            </a:r>
            <a:r>
              <a:rPr lang="es-ES" sz="2400" dirty="0" err="1"/>
              <a:t>reperations</a:t>
            </a:r>
            <a:r>
              <a:rPr lang="es-ES" sz="2400" dirty="0"/>
              <a:t> </a:t>
            </a:r>
            <a:r>
              <a:rPr lang="es-ES" sz="2400" dirty="0" err="1"/>
              <a:t>to</a:t>
            </a:r>
            <a:r>
              <a:rPr lang="es-ES" sz="2400" dirty="0"/>
              <a:t> </a:t>
            </a:r>
            <a:r>
              <a:rPr lang="es-ES" sz="2400" dirty="0" err="1"/>
              <a:t>the</a:t>
            </a:r>
            <a:r>
              <a:rPr lang="es-ES" sz="2400" dirty="0"/>
              <a:t> </a:t>
            </a:r>
            <a:r>
              <a:rPr lang="es-ES" sz="2400" dirty="0" err="1"/>
              <a:t>other</a:t>
            </a:r>
            <a:r>
              <a:rPr lang="es-ES" sz="2400" dirty="0"/>
              <a:t> </a:t>
            </a:r>
            <a:r>
              <a:rPr lang="es-ES" sz="2400" dirty="0" err="1"/>
              <a:t>countries</a:t>
            </a:r>
            <a:r>
              <a:rPr lang="es-ES" sz="2400" dirty="0"/>
              <a:t> after </a:t>
            </a:r>
            <a:r>
              <a:rPr lang="es-ES" sz="2400" dirty="0" err="1"/>
              <a:t>Germany</a:t>
            </a:r>
            <a:r>
              <a:rPr lang="es-ES" sz="2400" dirty="0"/>
              <a:t> </a:t>
            </a:r>
            <a:r>
              <a:rPr lang="es-ES" sz="2400" dirty="0" err="1"/>
              <a:t>lost</a:t>
            </a:r>
            <a:r>
              <a:rPr lang="es-ES" sz="2400" dirty="0"/>
              <a:t> </a:t>
            </a:r>
            <a:r>
              <a:rPr lang="es-ES" sz="2400" dirty="0" err="1"/>
              <a:t>the</a:t>
            </a:r>
            <a:r>
              <a:rPr lang="es-ES" sz="2400" dirty="0"/>
              <a:t> </a:t>
            </a:r>
            <a:r>
              <a:rPr lang="es-ES" sz="2400" dirty="0" err="1"/>
              <a:t>war</a:t>
            </a:r>
            <a:r>
              <a:rPr lang="es-ES" sz="2400" dirty="0"/>
              <a:t> </a:t>
            </a:r>
            <a:r>
              <a:rPr lang="es-ES" sz="2400" dirty="0" err="1"/>
              <a:t>Germany</a:t>
            </a:r>
            <a:r>
              <a:rPr lang="es-ES" sz="2400" dirty="0"/>
              <a:t> </a:t>
            </a:r>
            <a:r>
              <a:rPr lang="es-ES" sz="2400" dirty="0" err="1"/>
              <a:t>ended</a:t>
            </a:r>
            <a:r>
              <a:rPr lang="es-ES" sz="2400" dirty="0"/>
              <a:t> in a Deep </a:t>
            </a:r>
            <a:r>
              <a:rPr lang="es-ES" sz="2400" dirty="0" err="1"/>
              <a:t>Depression</a:t>
            </a:r>
            <a:r>
              <a:rPr lang="es-ES" sz="2400" dirty="0"/>
              <a:t> in </a:t>
            </a:r>
            <a:r>
              <a:rPr lang="es-ES" sz="2400" dirty="0" err="1"/>
              <a:t>the</a:t>
            </a:r>
            <a:r>
              <a:rPr lang="es-ES" sz="2400" dirty="0"/>
              <a:t> </a:t>
            </a:r>
            <a:r>
              <a:rPr lang="es-ES" sz="2400" dirty="0" err="1"/>
              <a:t>early</a:t>
            </a:r>
            <a:r>
              <a:rPr lang="es-ES" sz="2400" dirty="0"/>
              <a:t> 1930’s as </a:t>
            </a:r>
            <a:r>
              <a:rPr lang="es-ES" sz="2400" dirty="0" err="1"/>
              <a:t>things</a:t>
            </a:r>
            <a:r>
              <a:rPr lang="es-ES" sz="2400" dirty="0"/>
              <a:t> </a:t>
            </a:r>
            <a:r>
              <a:rPr lang="es-ES" sz="2400" dirty="0" err="1"/>
              <a:t>worsened</a:t>
            </a:r>
            <a:r>
              <a:rPr lang="es-ES" sz="2400" dirty="0"/>
              <a:t> </a:t>
            </a:r>
            <a:r>
              <a:rPr lang="es-ES" sz="2400" dirty="0" err="1"/>
              <a:t>increasingly</a:t>
            </a:r>
            <a:r>
              <a:rPr lang="es-ES" sz="2400" dirty="0"/>
              <a:t> ANTI-</a:t>
            </a:r>
            <a:r>
              <a:rPr lang="es-ES" sz="2400" dirty="0" err="1"/>
              <a:t>Democratic</a:t>
            </a:r>
            <a:r>
              <a:rPr lang="es-ES" sz="2400" dirty="0"/>
              <a:t> </a:t>
            </a:r>
            <a:r>
              <a:rPr lang="es-ES" sz="2400" dirty="0" err="1"/>
              <a:t>parties</a:t>
            </a:r>
            <a:r>
              <a:rPr lang="es-ES" sz="2400" dirty="0"/>
              <a:t> </a:t>
            </a:r>
            <a:r>
              <a:rPr lang="es-ES" sz="2400" dirty="0" err="1"/>
              <a:t>began</a:t>
            </a:r>
            <a:r>
              <a:rPr lang="es-ES" sz="2400" dirty="0"/>
              <a:t> </a:t>
            </a:r>
            <a:r>
              <a:rPr lang="es-ES" sz="2400" dirty="0" err="1"/>
              <a:t>receiving</a:t>
            </a:r>
            <a:r>
              <a:rPr lang="es-ES" sz="2400" dirty="0"/>
              <a:t> </a:t>
            </a:r>
            <a:r>
              <a:rPr lang="es-ES" sz="2400" dirty="0" err="1"/>
              <a:t>political</a:t>
            </a:r>
            <a:r>
              <a:rPr lang="es-ES" sz="2400" dirty="0"/>
              <a:t> </a:t>
            </a:r>
            <a:r>
              <a:rPr lang="es-ES" sz="2400" dirty="0" err="1"/>
              <a:t>support</a:t>
            </a:r>
            <a:r>
              <a:rPr lang="es-ES" sz="2400" dirty="0"/>
              <a:t>., </a:t>
            </a:r>
            <a:r>
              <a:rPr lang="es-ES" sz="2400" dirty="0" err="1"/>
              <a:t>one</a:t>
            </a:r>
            <a:r>
              <a:rPr lang="es-ES" sz="2400" dirty="0"/>
              <a:t> </a:t>
            </a:r>
            <a:r>
              <a:rPr lang="es-ES" sz="2400" dirty="0" err="1"/>
              <a:t>such</a:t>
            </a:r>
            <a:r>
              <a:rPr lang="es-ES" sz="2400" dirty="0"/>
              <a:t> </a:t>
            </a:r>
            <a:r>
              <a:rPr lang="es-ES" sz="2400" dirty="0" err="1"/>
              <a:t>party</a:t>
            </a:r>
            <a:r>
              <a:rPr lang="es-ES" sz="2400" dirty="0"/>
              <a:t> </a:t>
            </a:r>
            <a:r>
              <a:rPr lang="es-ES" sz="2400" dirty="0" err="1"/>
              <a:t>was</a:t>
            </a:r>
            <a:r>
              <a:rPr lang="es-ES" sz="2400" dirty="0"/>
              <a:t> </a:t>
            </a:r>
            <a:r>
              <a:rPr lang="es-ES" sz="2400" dirty="0" err="1"/>
              <a:t>the</a:t>
            </a:r>
            <a:r>
              <a:rPr lang="es-ES" sz="2400" dirty="0"/>
              <a:t> NAZI </a:t>
            </a:r>
            <a:r>
              <a:rPr lang="es-ES" sz="2400" dirty="0" err="1"/>
              <a:t>party</a:t>
            </a:r>
            <a:r>
              <a:rPr lang="es-ES" sz="2400" dirty="0"/>
              <a:t> led </a:t>
            </a:r>
            <a:r>
              <a:rPr lang="es-ES" sz="2400" dirty="0" err="1"/>
              <a:t>by</a:t>
            </a:r>
            <a:r>
              <a:rPr lang="es-ES" sz="2400" dirty="0"/>
              <a:t> Hitler</a:t>
            </a:r>
          </a:p>
          <a:p>
            <a:endParaRPr lang="es-ES" sz="2400" dirty="0"/>
          </a:p>
          <a:p>
            <a:r>
              <a:rPr lang="es-ES" sz="2400" dirty="0"/>
              <a:t>  In 1933 Hitler </a:t>
            </a:r>
            <a:r>
              <a:rPr lang="es-ES" sz="2400" dirty="0" err="1"/>
              <a:t>became</a:t>
            </a:r>
            <a:r>
              <a:rPr lang="es-ES" sz="2400" dirty="0"/>
              <a:t> </a:t>
            </a:r>
            <a:r>
              <a:rPr lang="es-ES" sz="2400" dirty="0" err="1"/>
              <a:t>Chancellor</a:t>
            </a:r>
            <a:r>
              <a:rPr lang="es-ES" sz="2400" dirty="0"/>
              <a:t> </a:t>
            </a:r>
            <a:r>
              <a:rPr lang="es-ES" sz="2400" dirty="0" err="1"/>
              <a:t>of</a:t>
            </a:r>
            <a:r>
              <a:rPr lang="es-ES" sz="2400" dirty="0"/>
              <a:t> </a:t>
            </a:r>
            <a:r>
              <a:rPr lang="es-ES" sz="2400" dirty="0" err="1"/>
              <a:t>Germany</a:t>
            </a:r>
            <a:r>
              <a:rPr lang="es-ES" dirty="0"/>
              <a:t>.  </a:t>
            </a:r>
            <a:r>
              <a:rPr lang="es-DO" dirty="0"/>
              <a:t>
</a:t>
            </a:r>
          </a:p>
          <a:p>
            <a:endParaRPr lang="es-DO" dirty="0"/>
          </a:p>
        </p:txBody>
      </p:sp>
    </p:spTree>
    <p:extLst>
      <p:ext uri="{BB962C8B-B14F-4D97-AF65-F5344CB8AC3E}">
        <p14:creationId xmlns:p14="http://schemas.microsoft.com/office/powerpoint/2010/main" val="3573940434"/>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5AD0B8"/>
      </a:accent1>
      <a:accent2>
        <a:srgbClr val="47BB7E"/>
      </a:accent2>
      <a:accent3>
        <a:srgbClr val="96CD4B"/>
      </a:accent3>
      <a:accent4>
        <a:srgbClr val="61C7DD"/>
      </a:accent4>
      <a:accent5>
        <a:srgbClr val="2495CF"/>
      </a:accent5>
      <a:accent6>
        <a:srgbClr val="5A74D1"/>
      </a:accent6>
      <a:hlink>
        <a:srgbClr val="72CEBB"/>
      </a:hlink>
      <a:folHlink>
        <a:srgbClr val="98E6D6"/>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358</TotalTime>
  <Words>2036</Words>
  <Application>Microsoft Office PowerPoint</Application>
  <PresentationFormat>Widescreen</PresentationFormat>
  <Paragraphs>106</Paragraphs>
  <Slides>15</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Arial</vt:lpstr>
      <vt:lpstr>Calibri</vt:lpstr>
      <vt:lpstr>Calibri Light</vt:lpstr>
      <vt:lpstr>Century Gothic</vt:lpstr>
      <vt:lpstr>Office Theme</vt:lpstr>
      <vt:lpstr>Mesh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Scallon</dc:creator>
  <cp:lastModifiedBy>Edwin Scallon</cp:lastModifiedBy>
  <cp:revision>64</cp:revision>
  <dcterms:created xsi:type="dcterms:W3CDTF">2020-12-31T23:29:24Z</dcterms:created>
  <dcterms:modified xsi:type="dcterms:W3CDTF">2023-12-31T02:38:17Z</dcterms:modified>
</cp:coreProperties>
</file>